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30"/>
  </p:notesMasterIdLst>
  <p:handoutMasterIdLst>
    <p:handoutMasterId r:id="rId31"/>
  </p:handoutMasterIdLst>
  <p:sldIdLst>
    <p:sldId id="256" r:id="rId2"/>
    <p:sldId id="289" r:id="rId3"/>
    <p:sldId id="258" r:id="rId4"/>
    <p:sldId id="267" r:id="rId5"/>
    <p:sldId id="260" r:id="rId6"/>
    <p:sldId id="261" r:id="rId7"/>
    <p:sldId id="262" r:id="rId8"/>
    <p:sldId id="263" r:id="rId9"/>
    <p:sldId id="264" r:id="rId10"/>
    <p:sldId id="269" r:id="rId11"/>
    <p:sldId id="266" r:id="rId12"/>
    <p:sldId id="265" r:id="rId13"/>
    <p:sldId id="285" r:id="rId14"/>
    <p:sldId id="270" r:id="rId15"/>
    <p:sldId id="271" r:id="rId16"/>
    <p:sldId id="272" r:id="rId17"/>
    <p:sldId id="274" r:id="rId18"/>
    <p:sldId id="273" r:id="rId19"/>
    <p:sldId id="277" r:id="rId20"/>
    <p:sldId id="287" r:id="rId21"/>
    <p:sldId id="291" r:id="rId22"/>
    <p:sldId id="292" r:id="rId23"/>
    <p:sldId id="280" r:id="rId24"/>
    <p:sldId id="268" r:id="rId25"/>
    <p:sldId id="284" r:id="rId26"/>
    <p:sldId id="281" r:id="rId27"/>
    <p:sldId id="282" r:id="rId28"/>
    <p:sldId id="288" r:id="rId29"/>
  </p:sldIdLst>
  <p:sldSz cx="9144000" cy="6858000" type="screen4x3"/>
  <p:notesSz cx="6858000" cy="9144000"/>
  <p:custDataLst>
    <p:tags r:id="rId32"/>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38" autoAdjust="0"/>
    <p:restoredTop sz="75377" autoAdjust="0"/>
  </p:normalViewPr>
  <p:slideViewPr>
    <p:cSldViewPr>
      <p:cViewPr varScale="1">
        <p:scale>
          <a:sx n="91" d="100"/>
          <a:sy n="91" d="100"/>
        </p:scale>
        <p:origin x="-1344" y="-108"/>
      </p:cViewPr>
      <p:guideLst>
        <p:guide orient="horz" pos="2160"/>
        <p:guide pos="2880"/>
      </p:guideLst>
    </p:cSldViewPr>
  </p:slideViewPr>
  <p:notesTextViewPr>
    <p:cViewPr>
      <p:scale>
        <a:sx n="100" d="100"/>
        <a:sy n="100" d="100"/>
      </p:scale>
      <p:origin x="0" y="0"/>
    </p:cViewPr>
  </p:notesTextViewPr>
  <p:notesViewPr>
    <p:cSldViewPr>
      <p:cViewPr>
        <p:scale>
          <a:sx n="120" d="100"/>
          <a:sy n="120" d="100"/>
        </p:scale>
        <p:origin x="-1464" y="62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 charset="0"/>
                <a:ea typeface="Arial" pitchFamily="-1" charset="0"/>
                <a:cs typeface="Arial" pitchFamily="-1"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BBB7858D-65DE-4CB8-A56C-6F8AD520048E}" type="datetime1">
              <a:rPr lang="en-US"/>
              <a:pPr>
                <a:defRPr/>
              </a:pPr>
              <a:t>5/3/2017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1" charset="0"/>
                <a:ea typeface="Arial" pitchFamily="-1" charset="0"/>
                <a:cs typeface="Arial" pitchFamily="-1"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B85F95F-EA6B-448B-8DF9-619C5F911D15}" type="slidenum">
              <a:rPr lang="en-US" altLang="en-US"/>
              <a:pPr/>
              <a:t>‹#›</a:t>
            </a:fld>
            <a:endParaRPr lang="en-US" altLang="en-US"/>
          </a:p>
        </p:txBody>
      </p:sp>
    </p:spTree>
    <p:extLst>
      <p:ext uri="{BB962C8B-B14F-4D97-AF65-F5344CB8AC3E}">
        <p14:creationId xmlns:p14="http://schemas.microsoft.com/office/powerpoint/2010/main" val="22227093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 charset="0"/>
                <a:cs typeface="Arial" charset="0"/>
              </a:defRPr>
            </a:lvl1pPr>
          </a:lstStyle>
          <a:p>
            <a:pPr>
              <a:defRPr/>
            </a:pPr>
            <a:fld id="{D7F6E57D-112D-43DA-804C-7971B17543B6}" type="datetime1">
              <a:rPr lang="en-CA"/>
              <a:pPr>
                <a:defRPr/>
              </a:pPr>
              <a:t>03/05/2017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3264693E-874E-44FC-A7BD-344C735197DA}" type="slidenum">
              <a:rPr lang="en-CA" altLang="en-US"/>
              <a:pPr/>
              <a:t>‹#›</a:t>
            </a:fld>
            <a:endParaRPr lang="en-CA" altLang="en-US"/>
          </a:p>
        </p:txBody>
      </p:sp>
    </p:spTree>
    <p:extLst>
      <p:ext uri="{BB962C8B-B14F-4D97-AF65-F5344CB8AC3E}">
        <p14:creationId xmlns:p14="http://schemas.microsoft.com/office/powerpoint/2010/main" val="337451108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ea typeface="ＭＳ Ｐゴシック" panose="020B0600070205080204" pitchFamily="34" charset="-128"/>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F41382D-3F2C-4E07-BC35-8C6785A069E3}" type="slidenum">
              <a:rPr lang="en-CA" altLang="en-US">
                <a:latin typeface="Calibri" panose="020F0502020204030204" pitchFamily="34" charset="0"/>
              </a:rPr>
              <a:pPr eaLnBrk="1" hangingPunct="1"/>
              <a:t>1</a:t>
            </a:fld>
            <a:endParaRPr lang="en-CA" altLang="en-US">
              <a:latin typeface="Calibri" panose="020F0502020204030204" pitchFamily="34" charset="0"/>
            </a:endParaRPr>
          </a:p>
        </p:txBody>
      </p:sp>
    </p:spTree>
    <p:extLst>
      <p:ext uri="{BB962C8B-B14F-4D97-AF65-F5344CB8AC3E}">
        <p14:creationId xmlns:p14="http://schemas.microsoft.com/office/powerpoint/2010/main" val="4045396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Compliance dates for requirements for conventional transportation service providers range from July 1, 2011 to January 1, 2017.</a:t>
            </a:r>
          </a:p>
          <a:p>
            <a:pPr marL="342000" indent="-342000" eaLnBrk="1" hangingPunct="1">
              <a:spcBef>
                <a:spcPts val="0"/>
              </a:spcBef>
              <a:spcAft>
                <a:spcPts val="600"/>
              </a:spcAft>
              <a:defRPr/>
            </a:pPr>
            <a:r>
              <a:rPr lang="en-CA" dirty="0" smtClean="0">
                <a:solidFill>
                  <a:schemeClr val="tx1">
                    <a:lumMod val="75000"/>
                    <a:lumOff val="25000"/>
                  </a:schemeClr>
                </a:solidFill>
                <a:ea typeface="ＭＳ Ｐゴシック" pitchFamily="-1" charset="-128"/>
              </a:rPr>
              <a:t> </a:t>
            </a: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For more information on the specific requirements and dates for compliance, refer to the </a:t>
            </a:r>
            <a:r>
              <a:rPr lang="en-CA" u="sng" dirty="0" smtClean="0">
                <a:solidFill>
                  <a:schemeClr val="tx1">
                    <a:lumMod val="75000"/>
                    <a:lumOff val="25000"/>
                  </a:schemeClr>
                </a:solidFill>
                <a:ea typeface="ＭＳ Ｐゴシック" pitchFamily="-1" charset="-128"/>
              </a:rPr>
              <a:t>timelines tool</a:t>
            </a:r>
            <a:r>
              <a:rPr lang="en-CA" dirty="0" smtClean="0">
                <a:solidFill>
                  <a:schemeClr val="tx1">
                    <a:lumMod val="75000"/>
                    <a:lumOff val="25000"/>
                  </a:schemeClr>
                </a:solidFill>
                <a:ea typeface="ＭＳ Ｐゴシック" pitchFamily="-1" charset="-128"/>
              </a:rPr>
              <a:t> for details.</a:t>
            </a:r>
          </a:p>
          <a:p>
            <a:pPr eaLnBrk="1" hangingPunct="1">
              <a:defRPr/>
            </a:pPr>
            <a:endParaRPr lang="en-CA" dirty="0" smtClean="0">
              <a:solidFill>
                <a:schemeClr val="tx1">
                  <a:lumMod val="75000"/>
                  <a:lumOff val="25000"/>
                </a:schemeClr>
              </a:solidFill>
              <a:ea typeface="ＭＳ Ｐゴシック" pitchFamily="-1" charset="-128"/>
            </a:endParaRPr>
          </a:p>
          <a:p>
            <a:pPr eaLnBrk="1" hangingPunct="1">
              <a:spcBef>
                <a:spcPts val="0"/>
              </a:spcBef>
              <a:defRPr/>
            </a:pPr>
            <a:r>
              <a:rPr lang="en-CA" b="1" dirty="0" smtClean="0">
                <a:solidFill>
                  <a:schemeClr val="tx1">
                    <a:lumMod val="75000"/>
                    <a:lumOff val="25000"/>
                  </a:schemeClr>
                </a:solidFill>
                <a:ea typeface="ＭＳ Ｐゴシック" pitchFamily="-1" charset="-128"/>
              </a:rPr>
              <a:t>Note to presenter:</a:t>
            </a:r>
            <a:r>
              <a:rPr lang="en-CA" dirty="0" smtClean="0">
                <a:solidFill>
                  <a:schemeClr val="tx1">
                    <a:lumMod val="75000"/>
                    <a:lumOff val="25000"/>
                  </a:schemeClr>
                </a:solidFill>
                <a:ea typeface="ＭＳ Ｐゴシック" pitchFamily="-1" charset="-128"/>
              </a:rPr>
              <a:t> The timelines tool </a:t>
            </a:r>
            <a:r>
              <a:rPr lang="en-US" dirty="0" smtClean="0">
                <a:solidFill>
                  <a:schemeClr val="tx1">
                    <a:lumMod val="75000"/>
                    <a:lumOff val="25000"/>
                  </a:schemeClr>
                </a:solidFill>
                <a:ea typeface="ＭＳ Ｐゴシック" pitchFamily="-1" charset="-128"/>
              </a:rPr>
              <a:t>is a quick reference chart providing the deadlines for meeting the requirements of the regulation based on organizational class and size. To view the timelines chart for the Transportation Standard, go to www.AccessForward.ca, and select “Training Resources”.</a:t>
            </a:r>
            <a:endParaRPr lang="en-CA" dirty="0" smtClean="0">
              <a:solidFill>
                <a:schemeClr val="tx1">
                  <a:lumMod val="75000"/>
                  <a:lumOff val="25000"/>
                </a:schemeClr>
              </a:solidFill>
              <a:ea typeface="ＭＳ Ｐゴシック" pitchFamily="-1" charset="-128"/>
            </a:endParaRPr>
          </a:p>
          <a:p>
            <a:pPr eaLnBrk="1" hangingPunct="1">
              <a:defRPr/>
            </a:pPr>
            <a:endParaRPr lang="en-CA" dirty="0" smtClean="0">
              <a:solidFill>
                <a:schemeClr val="tx1">
                  <a:lumMod val="75000"/>
                  <a:lumOff val="25000"/>
                </a:schemeClr>
              </a:solidFill>
              <a:ea typeface="ＭＳ Ｐゴシック" pitchFamily="-1"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859571B-2750-43A5-AC31-B524646B85E4}" type="slidenum">
              <a:rPr lang="en-CA" altLang="en-US">
                <a:latin typeface="Calibri" panose="020F0502020204030204" pitchFamily="34" charset="0"/>
              </a:rPr>
              <a:pPr eaLnBrk="1" hangingPunct="1"/>
              <a:t>10</a:t>
            </a:fld>
            <a:endParaRPr lang="en-CA" altLang="en-US">
              <a:latin typeface="Calibri" panose="020F0502020204030204" pitchFamily="34" charset="0"/>
            </a:endParaRPr>
          </a:p>
        </p:txBody>
      </p:sp>
    </p:spTree>
    <p:extLst>
      <p:ext uri="{BB962C8B-B14F-4D97-AF65-F5344CB8AC3E}">
        <p14:creationId xmlns:p14="http://schemas.microsoft.com/office/powerpoint/2010/main" val="1577933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p:txBody>
          <a:bodyPr>
            <a:normAutofit fontScale="92500" lnSpcReduction="10000"/>
          </a:bodyPr>
          <a:lstStyle/>
          <a:p>
            <a:pPr eaLnBrk="1" hangingPunct="1">
              <a:defRPr/>
            </a:pPr>
            <a:r>
              <a:rPr lang="en-CA" b="1" dirty="0" smtClean="0">
                <a:solidFill>
                  <a:schemeClr val="tx1">
                    <a:lumMod val="75000"/>
                    <a:lumOff val="25000"/>
                  </a:schemeClr>
                </a:solidFill>
                <a:ea typeface="ＭＳ Ｐゴシック" pitchFamily="-1" charset="-128"/>
              </a:rPr>
              <a:t>NARRATION</a:t>
            </a:r>
          </a:p>
          <a:p>
            <a:pPr>
              <a:spcBef>
                <a:spcPts val="0"/>
              </a:spcBef>
              <a:spcAft>
                <a:spcPts val="0"/>
              </a:spcAft>
              <a:defRPr/>
            </a:pPr>
            <a:r>
              <a:rPr lang="en-CA" dirty="0" smtClean="0">
                <a:solidFill>
                  <a:schemeClr val="tx1">
                    <a:lumMod val="75000"/>
                    <a:lumOff val="25000"/>
                  </a:schemeClr>
                </a:solidFill>
                <a:ea typeface="ＭＳ Ｐゴシック" pitchFamily="-1" charset="-128"/>
              </a:rPr>
              <a:t>People with disabilities who are unable to use existing conventional transportation services due to their disability may be eligible for specialized transportation services, if available in their community. If not available, generally the conventional transportation provider will be required to provide an alternative accessible method of transportation.</a:t>
            </a:r>
          </a:p>
          <a:p>
            <a:pPr marL="342000" indent="-342000" eaLnBrk="1" hangingPunct="1">
              <a:spcBef>
                <a:spcPts val="0"/>
              </a:spcBef>
              <a:spcAft>
                <a:spcPts val="600"/>
              </a:spcAft>
              <a:defRPr/>
            </a:pPr>
            <a:endParaRPr lang="en-US"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defRPr/>
            </a:pPr>
            <a:r>
              <a:rPr lang="en-US" dirty="0" smtClean="0">
                <a:solidFill>
                  <a:schemeClr val="tx1">
                    <a:lumMod val="75000"/>
                    <a:lumOff val="25000"/>
                  </a:schemeClr>
                </a:solidFill>
                <a:ea typeface="ＭＳ Ｐゴシック" pitchFamily="-1" charset="-128"/>
              </a:rPr>
              <a:t>Some requirements for specialized transportation service providers include:</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Developing an eligibility application process and implementing the eligibility criteria set out in the regulation.</a:t>
            </a:r>
          </a:p>
          <a:p>
            <a:pPr marL="342000" indent="-342000" eaLnBrk="1" hangingPunct="1">
              <a:spcBef>
                <a:spcPts val="0"/>
              </a:spcBef>
              <a:spcAft>
                <a:spcPts val="600"/>
              </a:spcAft>
              <a:buFontTx/>
              <a:buChar char="•"/>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Charging passengers no more than the fare charged on conventional transportation services. </a:t>
            </a:r>
          </a:p>
          <a:p>
            <a:pPr marL="342000" indent="-342000" eaLnBrk="1" hangingPunct="1">
              <a:spcBef>
                <a:spcPts val="0"/>
              </a:spcBef>
              <a:spcAft>
                <a:spcPts val="600"/>
              </a:spcAft>
              <a:buFontTx/>
              <a:buChar char="•"/>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Making specialized services available to eligible visitors. </a:t>
            </a:r>
          </a:p>
          <a:p>
            <a:pPr marL="342000" indent="-342000" eaLnBrk="1" hangingPunct="1">
              <a:spcBef>
                <a:spcPts val="0"/>
              </a:spcBef>
              <a:spcAft>
                <a:spcPts val="600"/>
              </a:spcAft>
              <a:buFontTx/>
              <a:buChar char="•"/>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Coordinating connections with other specialized providers in neighbouring municipalities. </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Not restricting the number of trips that a person with a disability can request.</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7646D0B-6C1F-45BE-A475-C082B3703EF1}" type="slidenum">
              <a:rPr lang="en-CA" altLang="en-US">
                <a:latin typeface="Calibri" panose="020F0502020204030204" pitchFamily="34" charset="0"/>
              </a:rPr>
              <a:pPr eaLnBrk="1" hangingPunct="1"/>
              <a:t>11</a:t>
            </a:fld>
            <a:endParaRPr lang="en-CA" altLang="en-US">
              <a:latin typeface="Calibri" panose="020F0502020204030204" pitchFamily="34" charset="0"/>
            </a:endParaRPr>
          </a:p>
        </p:txBody>
      </p:sp>
    </p:spTree>
    <p:extLst>
      <p:ext uri="{BB962C8B-B14F-4D97-AF65-F5344CB8AC3E}">
        <p14:creationId xmlns:p14="http://schemas.microsoft.com/office/powerpoint/2010/main" val="2182124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US" dirty="0" smtClean="0">
                <a:solidFill>
                  <a:schemeClr val="tx1">
                    <a:lumMod val="75000"/>
                    <a:lumOff val="25000"/>
                  </a:schemeClr>
                </a:solidFill>
                <a:ea typeface="ＭＳ Ｐゴシック" pitchFamily="-1" charset="-128"/>
              </a:rPr>
              <a:t>Compliance dates for specialized transportation service providers range from July 1, 2011 to January 1</a:t>
            </a:r>
            <a:r>
              <a:rPr lang="en-US" smtClean="0">
                <a:solidFill>
                  <a:schemeClr val="tx1">
                    <a:lumMod val="75000"/>
                    <a:lumOff val="25000"/>
                  </a:schemeClr>
                </a:solidFill>
                <a:ea typeface="ＭＳ Ｐゴシック" pitchFamily="-1" charset="-128"/>
              </a:rPr>
              <a:t>, 2017. </a:t>
            </a:r>
            <a:endParaRPr lang="en-US"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defRPr/>
            </a:pPr>
            <a:endParaRPr lang="en-US"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For more information on the specific requirements and dates for compliance, refer to the timelines tool for details.</a:t>
            </a:r>
            <a:endParaRPr lang="en-US" dirty="0" smtClean="0">
              <a:solidFill>
                <a:schemeClr val="tx1">
                  <a:lumMod val="75000"/>
                  <a:lumOff val="25000"/>
                </a:schemeClr>
              </a:solidFill>
              <a:ea typeface="ＭＳ Ｐゴシック" pitchFamily="-1" charset="-128"/>
            </a:endParaRPr>
          </a:p>
          <a:p>
            <a:pPr eaLnBrk="1" hangingPunct="1">
              <a:defRPr/>
            </a:pPr>
            <a:endParaRPr lang="en-CA" b="1" dirty="0" smtClean="0">
              <a:solidFill>
                <a:schemeClr val="tx1">
                  <a:lumMod val="75000"/>
                  <a:lumOff val="25000"/>
                </a:schemeClr>
              </a:solidFill>
              <a:ea typeface="ＭＳ Ｐゴシック" pitchFamily="-1"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343BDA7-5301-4B17-A66F-51A357C2B3A8}" type="slidenum">
              <a:rPr lang="en-CA" altLang="en-US">
                <a:latin typeface="Calibri" panose="020F0502020204030204" pitchFamily="34" charset="0"/>
              </a:rPr>
              <a:pPr eaLnBrk="1" hangingPunct="1"/>
              <a:t>12</a:t>
            </a:fld>
            <a:endParaRPr lang="en-CA" altLang="en-US">
              <a:latin typeface="Calibri" panose="020F0502020204030204" pitchFamily="34" charset="0"/>
            </a:endParaRPr>
          </a:p>
        </p:txBody>
      </p:sp>
    </p:spTree>
    <p:extLst>
      <p:ext uri="{BB962C8B-B14F-4D97-AF65-F5344CB8AC3E}">
        <p14:creationId xmlns:p14="http://schemas.microsoft.com/office/powerpoint/2010/main" val="700990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endParaRPr lang="en-CA" dirty="0" smtClean="0">
              <a:solidFill>
                <a:schemeClr val="tx1">
                  <a:lumMod val="75000"/>
                  <a:lumOff val="25000"/>
                </a:schemeClr>
              </a:solidFill>
              <a:ea typeface="ＭＳ Ｐゴシック" pitchFamily="-1" charset="-128"/>
            </a:endParaRPr>
          </a:p>
          <a:p>
            <a:pPr eaLnBrk="1" hangingPunct="1">
              <a:spcBef>
                <a:spcPts val="0"/>
              </a:spcBef>
              <a:spcAft>
                <a:spcPts val="0"/>
              </a:spcAft>
              <a:defRPr/>
            </a:pPr>
            <a:r>
              <a:rPr lang="en-CA" dirty="0" smtClean="0">
                <a:solidFill>
                  <a:schemeClr val="tx1">
                    <a:lumMod val="75000"/>
                    <a:lumOff val="25000"/>
                  </a:schemeClr>
                </a:solidFill>
                <a:ea typeface="ＭＳ Ｐゴシック" pitchFamily="-1" charset="-128"/>
              </a:rPr>
              <a:t>Other transportation service providers include:</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Public school boards</a:t>
            </a:r>
          </a:p>
          <a:p>
            <a:pPr marL="342000" indent="-342000" eaLnBrk="1" hangingPunct="1">
              <a:spcBef>
                <a:spcPts val="0"/>
              </a:spcBef>
              <a:spcAft>
                <a:spcPts val="600"/>
              </a:spcAft>
              <a:buFontTx/>
              <a:buChar char="•"/>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Hospitals, colleges, and universities</a:t>
            </a:r>
          </a:p>
          <a:p>
            <a:pPr marL="342000" indent="-342000" eaLnBrk="1" hangingPunct="1">
              <a:spcBef>
                <a:spcPts val="0"/>
              </a:spcBef>
              <a:spcAft>
                <a:spcPts val="600"/>
              </a:spcAft>
              <a:buFontTx/>
              <a:buChar char="•"/>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Ferries</a:t>
            </a:r>
          </a:p>
          <a:p>
            <a:pPr eaLnBrk="1" hangingPunct="1">
              <a:defRPr/>
            </a:pPr>
            <a:endParaRPr lang="en-CA" b="1" dirty="0" smtClean="0">
              <a:solidFill>
                <a:schemeClr val="tx1">
                  <a:lumMod val="75000"/>
                  <a:lumOff val="25000"/>
                </a:schemeClr>
              </a:solidFill>
              <a:ea typeface="ＭＳ Ｐゴシック" pitchFamily="-1"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467BF01-CAEA-484E-9475-7A21495F0EDA}" type="slidenum">
              <a:rPr lang="en-CA" altLang="en-US">
                <a:latin typeface="Calibri" panose="020F0502020204030204" pitchFamily="34" charset="0"/>
              </a:rPr>
              <a:pPr eaLnBrk="1" hangingPunct="1"/>
              <a:t>13</a:t>
            </a:fld>
            <a:endParaRPr lang="en-CA" altLang="en-US">
              <a:latin typeface="Calibri" panose="020F0502020204030204" pitchFamily="34" charset="0"/>
            </a:endParaRPr>
          </a:p>
        </p:txBody>
      </p:sp>
    </p:spTree>
    <p:extLst>
      <p:ext uri="{BB962C8B-B14F-4D97-AF65-F5344CB8AC3E}">
        <p14:creationId xmlns:p14="http://schemas.microsoft.com/office/powerpoint/2010/main" val="1439675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Public school boards (as defined in the regulation) that provide transportation services for students must provide </a:t>
            </a:r>
            <a:r>
              <a:rPr lang="en-CA" u="sng" dirty="0" smtClean="0">
                <a:solidFill>
                  <a:schemeClr val="tx1">
                    <a:lumMod val="75000"/>
                    <a:lumOff val="25000"/>
                  </a:schemeClr>
                </a:solidFill>
                <a:ea typeface="ＭＳ Ｐゴシック" pitchFamily="-1" charset="-128"/>
              </a:rPr>
              <a:t>integrated accessible school transportation services</a:t>
            </a:r>
            <a:r>
              <a:rPr lang="en-CA" dirty="0" smtClean="0">
                <a:solidFill>
                  <a:schemeClr val="tx1">
                    <a:lumMod val="75000"/>
                    <a:lumOff val="25000"/>
                  </a:schemeClr>
                </a:solidFill>
                <a:ea typeface="ＭＳ Ｐゴシック" pitchFamily="-1" charset="-128"/>
              </a:rPr>
              <a:t>.</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If that is not possible, or if it is not the best option for a student because of the nature of his or her disability or safety concerns, the school board must provide appropriate alternative accessible transportation services.</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Public school boards must also develop individual school transportation plans for each student with a disability.</a:t>
            </a:r>
          </a:p>
          <a:p>
            <a:pPr eaLnBrk="1" hangingPunct="1">
              <a:defRPr/>
            </a:pPr>
            <a:endParaRPr lang="en-CA" b="1" dirty="0" smtClean="0">
              <a:solidFill>
                <a:schemeClr val="tx1">
                  <a:lumMod val="75000"/>
                  <a:lumOff val="25000"/>
                </a:schemeClr>
              </a:solidFill>
              <a:ea typeface="ＭＳ Ｐゴシック" pitchFamily="-1"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DC0549F-1A6F-4F15-912E-2882512F3F45}" type="slidenum">
              <a:rPr lang="en-CA" altLang="en-US">
                <a:latin typeface="Calibri" panose="020F0502020204030204" pitchFamily="34" charset="0"/>
              </a:rPr>
              <a:pPr eaLnBrk="1" hangingPunct="1"/>
              <a:t>14</a:t>
            </a:fld>
            <a:endParaRPr lang="en-CA" altLang="en-US">
              <a:latin typeface="Calibri" panose="020F0502020204030204" pitchFamily="34" charset="0"/>
            </a:endParaRPr>
          </a:p>
        </p:txBody>
      </p:sp>
    </p:spTree>
    <p:extLst>
      <p:ext uri="{BB962C8B-B14F-4D97-AF65-F5344CB8AC3E}">
        <p14:creationId xmlns:p14="http://schemas.microsoft.com/office/powerpoint/2010/main" val="2583678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When requested, hospitals, colleges, and universities that provide transportation services, such as shuttle buses, must provide accessible vehicles or equivalent services.</a:t>
            </a:r>
          </a:p>
          <a:p>
            <a:pPr eaLnBrk="1" hangingPunct="1">
              <a:defRPr/>
            </a:pPr>
            <a:endParaRPr lang="en-CA" b="1" dirty="0" smtClean="0">
              <a:solidFill>
                <a:schemeClr val="tx1">
                  <a:lumMod val="75000"/>
                  <a:lumOff val="25000"/>
                </a:schemeClr>
              </a:solidFill>
              <a:ea typeface="ＭＳ Ｐゴシック" pitchFamily="-1"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1F92B01-7ADE-41E8-89D5-5E903439D4B9}" type="slidenum">
              <a:rPr lang="en-CA" altLang="en-US">
                <a:latin typeface="Calibri" panose="020F0502020204030204" pitchFamily="34" charset="0"/>
              </a:rPr>
              <a:pPr eaLnBrk="1" hangingPunct="1"/>
              <a:t>15</a:t>
            </a:fld>
            <a:endParaRPr lang="en-CA" altLang="en-US">
              <a:latin typeface="Calibri" panose="020F0502020204030204" pitchFamily="34" charset="0"/>
            </a:endParaRPr>
          </a:p>
        </p:txBody>
      </p:sp>
    </p:spTree>
    <p:extLst>
      <p:ext uri="{BB962C8B-B14F-4D97-AF65-F5344CB8AC3E}">
        <p14:creationId xmlns:p14="http://schemas.microsoft.com/office/powerpoint/2010/main" val="1112387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Operators of ferries (as defined in the regulation) must meet specific requirements found under the Transportation Standard, as well as under the federal “Ferry Accessibility for Persons with Disabilities” Code of Practice.</a:t>
            </a:r>
            <a:endParaRPr lang="en-CA" b="1" dirty="0" smtClean="0">
              <a:solidFill>
                <a:schemeClr val="tx1">
                  <a:lumMod val="75000"/>
                  <a:lumOff val="25000"/>
                </a:schemeClr>
              </a:solidFill>
              <a:ea typeface="ＭＳ Ｐゴシック" pitchFamily="-1"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159F900-1F41-4249-919E-1C89D8F358F2}" type="slidenum">
              <a:rPr lang="en-CA" altLang="en-US">
                <a:latin typeface="Calibri" panose="020F0502020204030204" pitchFamily="34" charset="0"/>
              </a:rPr>
              <a:pPr eaLnBrk="1" hangingPunct="1"/>
              <a:t>16</a:t>
            </a:fld>
            <a:endParaRPr lang="en-CA" altLang="en-US">
              <a:latin typeface="Calibri" panose="020F0502020204030204" pitchFamily="34" charset="0"/>
            </a:endParaRPr>
          </a:p>
        </p:txBody>
      </p:sp>
    </p:spTree>
    <p:extLst>
      <p:ext uri="{BB962C8B-B14F-4D97-AF65-F5344CB8AC3E}">
        <p14:creationId xmlns:p14="http://schemas.microsoft.com/office/powerpoint/2010/main" val="3992110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endParaRPr lang="en-CA" dirty="0" smtClean="0">
              <a:solidFill>
                <a:schemeClr val="tx1">
                  <a:lumMod val="75000"/>
                  <a:lumOff val="25000"/>
                </a:schemeClr>
              </a:solidFill>
              <a:ea typeface="ＭＳ Ｐゴシック" pitchFamily="-1" charset="-128"/>
            </a:endParaRPr>
          </a:p>
          <a:p>
            <a:pPr eaLnBrk="1" hangingPunct="1">
              <a:spcBef>
                <a:spcPts val="0"/>
              </a:spcBef>
              <a:spcAft>
                <a:spcPts val="0"/>
              </a:spcAft>
              <a:defRPr/>
            </a:pPr>
            <a:r>
              <a:rPr lang="en-CA" dirty="0" smtClean="0">
                <a:solidFill>
                  <a:schemeClr val="tx1">
                    <a:lumMod val="75000"/>
                    <a:lumOff val="25000"/>
                  </a:schemeClr>
                </a:solidFill>
                <a:ea typeface="ＭＳ Ｐゴシック" pitchFamily="-1" charset="-128"/>
              </a:rPr>
              <a:t>For public school boards, hospitals, colleges, universities, and ferries:</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Compliance dates range from July 1, 2011 to January 1, 2014.</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For more information on the specific requirements and dates for compliance, refer to the timelines tool for details.</a:t>
            </a:r>
            <a:endParaRPr lang="en-CA" b="1" dirty="0" smtClean="0">
              <a:solidFill>
                <a:schemeClr val="tx1">
                  <a:lumMod val="75000"/>
                  <a:lumOff val="25000"/>
                </a:schemeClr>
              </a:solidFill>
              <a:ea typeface="ＭＳ Ｐゴシック" pitchFamily="-1"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EF0C51-71CB-4F8D-988D-2C520B0E3B62}" type="slidenum">
              <a:rPr lang="en-CA" altLang="en-US">
                <a:latin typeface="Calibri" panose="020F0502020204030204" pitchFamily="34" charset="0"/>
              </a:rPr>
              <a:pPr eaLnBrk="1" hangingPunct="1"/>
              <a:t>17</a:t>
            </a:fld>
            <a:endParaRPr lang="en-CA" altLang="en-US">
              <a:latin typeface="Calibri" panose="020F0502020204030204" pitchFamily="34" charset="0"/>
            </a:endParaRPr>
          </a:p>
        </p:txBody>
      </p:sp>
    </p:spTree>
    <p:extLst>
      <p:ext uri="{BB962C8B-B14F-4D97-AF65-F5344CB8AC3E}">
        <p14:creationId xmlns:p14="http://schemas.microsoft.com/office/powerpoint/2010/main" val="1599645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Municipalities must consult with their accessibility advisory committee, if one has been established, the public, and people with disabilities to determine the proportion of on-demand accessible </a:t>
            </a:r>
            <a:r>
              <a:rPr lang="en-CA" u="sng" dirty="0" smtClean="0">
                <a:solidFill>
                  <a:schemeClr val="tx1">
                    <a:lumMod val="75000"/>
                    <a:lumOff val="25000"/>
                  </a:schemeClr>
                </a:solidFill>
                <a:ea typeface="ＭＳ Ｐゴシック" pitchFamily="-1" charset="-128"/>
              </a:rPr>
              <a:t>taxicabs</a:t>
            </a:r>
            <a:r>
              <a:rPr lang="en-CA" dirty="0" smtClean="0">
                <a:solidFill>
                  <a:schemeClr val="tx1">
                    <a:lumMod val="75000"/>
                    <a:lumOff val="25000"/>
                  </a:schemeClr>
                </a:solidFill>
                <a:ea typeface="ＭＳ Ｐゴシック" pitchFamily="-1" charset="-128"/>
              </a:rPr>
              <a:t> required in the community. </a:t>
            </a:r>
          </a:p>
          <a:p>
            <a:pPr marL="342000" indent="-342000" eaLnBrk="1" hangingPunct="1">
              <a:spcBef>
                <a:spcPts val="0"/>
              </a:spcBef>
              <a:spcAft>
                <a:spcPts val="600"/>
              </a:spcAft>
              <a:buFontTx/>
              <a:buChar char="•"/>
              <a:defRPr/>
            </a:pPr>
            <a:endParaRPr lang="en-CA" dirty="0" smtClean="0">
              <a:solidFill>
                <a:schemeClr val="tx1">
                  <a:lumMod val="75000"/>
                  <a:lumOff val="25000"/>
                </a:schemeClr>
              </a:solidFill>
              <a:ea typeface="ＭＳ Ｐゴシック" pitchFamily="-1" charset="-128"/>
            </a:endParaRPr>
          </a:p>
          <a:p>
            <a:pPr marL="342000" indent="-342000">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Municipalities that license taxicabs must ensure that owners and operators of taxicabs meet specific requirements, which include:</a:t>
            </a:r>
          </a:p>
          <a:p>
            <a:pPr marL="799200" lvl="2" indent="-342000">
              <a:spcBef>
                <a:spcPts val="0"/>
              </a:spcBef>
              <a:spcAft>
                <a:spcPts val="600"/>
              </a:spcAft>
              <a:buFont typeface="Calibri" pitchFamily="34" charset="0"/>
              <a:buChar char="―"/>
              <a:defRPr/>
            </a:pPr>
            <a:r>
              <a:rPr lang="en-CA" dirty="0" smtClean="0">
                <a:solidFill>
                  <a:schemeClr val="tx1">
                    <a:lumMod val="75000"/>
                    <a:lumOff val="25000"/>
                  </a:schemeClr>
                </a:solidFill>
              </a:rPr>
              <a:t>Not charging higher fares or additional fees to a person with a disability.</a:t>
            </a:r>
          </a:p>
          <a:p>
            <a:pPr marL="799200" lvl="2" indent="-342000">
              <a:spcBef>
                <a:spcPts val="0"/>
              </a:spcBef>
              <a:spcAft>
                <a:spcPts val="600"/>
              </a:spcAft>
              <a:buFont typeface="Calibri" pitchFamily="34" charset="0"/>
              <a:buChar char="―"/>
              <a:defRPr/>
            </a:pPr>
            <a:r>
              <a:rPr lang="en-CA" dirty="0" smtClean="0">
                <a:solidFill>
                  <a:schemeClr val="tx1">
                    <a:lumMod val="75000"/>
                    <a:lumOff val="25000"/>
                  </a:schemeClr>
                </a:solidFill>
              </a:rPr>
              <a:t>Placing vehicle registration and identification information on the rear bumper.</a:t>
            </a:r>
          </a:p>
          <a:p>
            <a:pPr marL="799200" lvl="2" indent="-342000">
              <a:spcBef>
                <a:spcPts val="0"/>
              </a:spcBef>
              <a:spcAft>
                <a:spcPts val="600"/>
              </a:spcAft>
              <a:buFont typeface="Calibri" pitchFamily="34" charset="0"/>
              <a:buChar char="―"/>
              <a:defRPr/>
            </a:pPr>
            <a:r>
              <a:rPr lang="en-CA" dirty="0" smtClean="0">
                <a:solidFill>
                  <a:schemeClr val="tx1">
                    <a:lumMod val="75000"/>
                    <a:lumOff val="25000"/>
                  </a:schemeClr>
                </a:solidFill>
              </a:rPr>
              <a:t>Making available vehicle registration and identification information to people with disabilities in an accessible format (e.g., by keeping a large print and Braille copy of the information on hand).</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D15B8DB-FD7B-4899-AC12-9A60133DE858}" type="slidenum">
              <a:rPr lang="en-CA" altLang="en-US">
                <a:latin typeface="Calibri" panose="020F0502020204030204" pitchFamily="34" charset="0"/>
              </a:rPr>
              <a:pPr eaLnBrk="1" hangingPunct="1"/>
              <a:t>18</a:t>
            </a:fld>
            <a:endParaRPr lang="en-CA" altLang="en-US">
              <a:latin typeface="Calibri" panose="020F0502020204030204" pitchFamily="34" charset="0"/>
            </a:endParaRPr>
          </a:p>
        </p:txBody>
      </p:sp>
    </p:spTree>
    <p:extLst>
      <p:ext uri="{BB962C8B-B14F-4D97-AF65-F5344CB8AC3E}">
        <p14:creationId xmlns:p14="http://schemas.microsoft.com/office/powerpoint/2010/main" val="1698124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p:txBody>
          <a:bodyPr/>
          <a:lstStyle/>
          <a:p>
            <a:pPr eaLnBrk="1" hangingPunct="1">
              <a:spcBef>
                <a:spcPct val="0"/>
              </a:spcBef>
              <a:defRPr/>
            </a:pPr>
            <a:r>
              <a:rPr lang="en-CA" b="1" dirty="0" smtClean="0">
                <a:solidFill>
                  <a:schemeClr val="tx1">
                    <a:lumMod val="75000"/>
                    <a:lumOff val="25000"/>
                  </a:schemeClr>
                </a:solidFill>
                <a:ea typeface="ＭＳ Ｐゴシック" pitchFamily="-1" charset="-128"/>
              </a:rPr>
              <a:t>NARRATION</a:t>
            </a: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Municipalities that offer conventional transportation services must consult on, and plan for, accessible bus stops and shelters in their community.</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To determine what is needed to make bus stops and shelters more accessible, municipalities must consult with:</a:t>
            </a:r>
          </a:p>
          <a:p>
            <a:pPr marL="799200" lvl="2" indent="-342000">
              <a:spcBef>
                <a:spcPts val="0"/>
              </a:spcBef>
              <a:spcAft>
                <a:spcPts val="600"/>
              </a:spcAft>
              <a:buFont typeface="Calibri" pitchFamily="34" charset="0"/>
              <a:buChar char="―"/>
              <a:defRPr/>
            </a:pPr>
            <a:r>
              <a:rPr lang="en-CA" dirty="0" smtClean="0">
                <a:solidFill>
                  <a:schemeClr val="tx1">
                    <a:lumMod val="75000"/>
                    <a:lumOff val="25000"/>
                  </a:schemeClr>
                </a:solidFill>
              </a:rPr>
              <a:t>Their accessibility advisory committee, if one has been established</a:t>
            </a:r>
          </a:p>
          <a:p>
            <a:pPr marL="799200" lvl="2" indent="-342000">
              <a:spcBef>
                <a:spcPts val="0"/>
              </a:spcBef>
              <a:spcAft>
                <a:spcPts val="600"/>
              </a:spcAft>
              <a:buFont typeface="Calibri" pitchFamily="34" charset="0"/>
              <a:buChar char="―"/>
              <a:defRPr/>
            </a:pPr>
            <a:r>
              <a:rPr lang="en-CA" dirty="0" smtClean="0">
                <a:solidFill>
                  <a:schemeClr val="tx1">
                    <a:lumMod val="75000"/>
                    <a:lumOff val="25000"/>
                  </a:schemeClr>
                </a:solidFill>
              </a:rPr>
              <a:t>The public, and</a:t>
            </a:r>
          </a:p>
          <a:p>
            <a:pPr marL="799200" lvl="2" indent="-342000">
              <a:spcBef>
                <a:spcPts val="0"/>
              </a:spcBef>
              <a:spcAft>
                <a:spcPts val="600"/>
              </a:spcAft>
              <a:buFont typeface="Calibri" pitchFamily="34" charset="0"/>
              <a:buChar char="―"/>
              <a:defRPr/>
            </a:pPr>
            <a:r>
              <a:rPr lang="en-CA" dirty="0" smtClean="0">
                <a:solidFill>
                  <a:schemeClr val="tx1">
                    <a:lumMod val="75000"/>
                    <a:lumOff val="25000"/>
                  </a:schemeClr>
                </a:solidFill>
              </a:rPr>
              <a:t>People with disabilities</a:t>
            </a:r>
          </a:p>
          <a:p>
            <a:pPr marL="342000" lvl="1" indent="-342000">
              <a:spcBef>
                <a:spcPts val="0"/>
              </a:spcBef>
              <a:spcAft>
                <a:spcPts val="600"/>
              </a:spcAft>
              <a:defRPr/>
            </a:pPr>
            <a:endParaRPr lang="en-CA" dirty="0" smtClean="0">
              <a:solidFill>
                <a:schemeClr val="tx1">
                  <a:lumMod val="75000"/>
                  <a:lumOff val="25000"/>
                </a:schemeClr>
              </a:solidFill>
            </a:endParaRPr>
          </a:p>
          <a:p>
            <a:pPr marL="342000" indent="-342000">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Any planning or steps to meet the goal of accessible bus stops and shelters must be included in the municipality’s accessibility plan.</a:t>
            </a:r>
          </a:p>
          <a:p>
            <a:pPr eaLnBrk="1" hangingPunct="1">
              <a:defRPr/>
            </a:pPr>
            <a:endParaRPr lang="en-CA" dirty="0" smtClean="0">
              <a:solidFill>
                <a:schemeClr val="tx1">
                  <a:lumMod val="75000"/>
                  <a:lumOff val="25000"/>
                </a:schemeClr>
              </a:solidFill>
              <a:ea typeface="ＭＳ Ｐゴシック" pitchFamily="-1" charset="-128"/>
            </a:endParaRPr>
          </a:p>
          <a:p>
            <a:pPr eaLnBrk="1" hangingPunct="1">
              <a:defRPr/>
            </a:pPr>
            <a:endParaRPr lang="en-CA" dirty="0" smtClean="0">
              <a:solidFill>
                <a:schemeClr val="tx1">
                  <a:lumMod val="75000"/>
                  <a:lumOff val="25000"/>
                </a:schemeClr>
              </a:solidFill>
              <a:ea typeface="ＭＳ Ｐゴシック" pitchFamily="-1"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5E421E-96DC-43AE-9487-2DC4A9B3F901}" type="slidenum">
              <a:rPr lang="en-CA" altLang="en-US">
                <a:latin typeface="Calibri" panose="020F0502020204030204" pitchFamily="34" charset="0"/>
              </a:rPr>
              <a:pPr eaLnBrk="1" hangingPunct="1"/>
              <a:t>19</a:t>
            </a:fld>
            <a:endParaRPr lang="en-CA" altLang="en-US">
              <a:latin typeface="Calibri" panose="020F0502020204030204" pitchFamily="34" charset="0"/>
            </a:endParaRPr>
          </a:p>
        </p:txBody>
      </p:sp>
    </p:spTree>
    <p:extLst>
      <p:ext uri="{BB962C8B-B14F-4D97-AF65-F5344CB8AC3E}">
        <p14:creationId xmlns:p14="http://schemas.microsoft.com/office/powerpoint/2010/main" val="342913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This training resource is not legal advice and should you require assistance in interpreting the legislation or the regulation, please contact your legal adviser. This resource has been created to assist in understanding the legislation and/or regulation and does not replace the official version of the Integrated Accessibility Standards Regulation, Ontario Regulation 191/11 and the Accessibility for Ontarians with Disabilities Act, 2005 (AODA). If there is any conflict between this resource, the Integrated Accessibility Standards Regulation and the AODA, the regulation and the AODA are the final authorities.</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This resource may be used for non-commercial, not-for-profit purposes only in meeting the requirements of the Integrated Accessibility Standards Regulation 191/11.</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D31F59-5610-4F27-A78D-4CC7402C0E8C}" type="slidenum">
              <a:rPr lang="en-CA" altLang="en-US">
                <a:latin typeface="Calibri" panose="020F0502020204030204" pitchFamily="34" charset="0"/>
              </a:rPr>
              <a:pPr eaLnBrk="1" hangingPunct="1"/>
              <a:t>2</a:t>
            </a:fld>
            <a:endParaRPr lang="en-CA" altLang="en-US">
              <a:latin typeface="Calibri" panose="020F0502020204030204" pitchFamily="34" charset="0"/>
            </a:endParaRPr>
          </a:p>
        </p:txBody>
      </p:sp>
    </p:spTree>
    <p:extLst>
      <p:ext uri="{BB962C8B-B14F-4D97-AF65-F5344CB8AC3E}">
        <p14:creationId xmlns:p14="http://schemas.microsoft.com/office/powerpoint/2010/main" val="1033321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defRPr/>
            </a:pPr>
            <a:r>
              <a:rPr lang="en-CA" dirty="0" smtClean="0">
                <a:solidFill>
                  <a:schemeClr val="tx1">
                    <a:lumMod val="75000"/>
                    <a:lumOff val="25000"/>
                  </a:schemeClr>
                </a:solidFill>
                <a:ea typeface="ＭＳ Ｐゴシック" pitchFamily="-1" charset="-128"/>
              </a:rPr>
              <a:t>For taxicab requirements:</a:t>
            </a: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Compliance dates range from July 1, 2011 to January 1, 2013.</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defRPr/>
            </a:pPr>
            <a:r>
              <a:rPr lang="en-CA" dirty="0" smtClean="0">
                <a:solidFill>
                  <a:schemeClr val="tx1">
                    <a:lumMod val="75000"/>
                    <a:lumOff val="25000"/>
                  </a:schemeClr>
                </a:solidFill>
                <a:ea typeface="ＭＳ Ｐゴシック" pitchFamily="-1" charset="-128"/>
              </a:rPr>
              <a:t>For bus stop and shelter requirements:</a:t>
            </a: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The compliance date for these requirements is January 1, 2013.</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For more information on the specific requirements and dates for compliance, refer to the timelines tool for details.</a:t>
            </a:r>
          </a:p>
          <a:p>
            <a:pPr eaLnBrk="1" hangingPunct="1">
              <a:defRPr/>
            </a:pPr>
            <a:endParaRPr lang="en-CA" dirty="0" smtClean="0">
              <a:solidFill>
                <a:schemeClr val="tx1">
                  <a:lumMod val="75000"/>
                  <a:lumOff val="25000"/>
                </a:schemeClr>
              </a:solidFill>
              <a:ea typeface="ＭＳ Ｐゴシック" pitchFamily="-1" charset="-128"/>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4347FCC-E8E3-4075-A73D-8D0B31351E11}" type="slidenum">
              <a:rPr lang="en-CA" altLang="en-US">
                <a:latin typeface="Calibri" panose="020F0502020204030204" pitchFamily="34" charset="0"/>
              </a:rPr>
              <a:pPr eaLnBrk="1" hangingPunct="1"/>
              <a:t>20</a:t>
            </a:fld>
            <a:endParaRPr lang="en-CA" altLang="en-US">
              <a:latin typeface="Calibri" panose="020F0502020204030204" pitchFamily="34" charset="0"/>
            </a:endParaRPr>
          </a:p>
        </p:txBody>
      </p:sp>
    </p:spTree>
    <p:extLst>
      <p:ext uri="{BB962C8B-B14F-4D97-AF65-F5344CB8AC3E}">
        <p14:creationId xmlns:p14="http://schemas.microsoft.com/office/powerpoint/2010/main" val="2863321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p:txBody>
          <a:bodyPr/>
          <a:lstStyle/>
          <a:p>
            <a:pPr eaLnBrk="1" hangingPunct="1">
              <a:spcBef>
                <a:spcPct val="0"/>
              </a:spcBef>
              <a:defRPr/>
            </a:pPr>
            <a:r>
              <a:rPr lang="en-CA" b="1" dirty="0" smtClean="0">
                <a:solidFill>
                  <a:schemeClr val="tx1">
                    <a:lumMod val="75000"/>
                    <a:lumOff val="25000"/>
                  </a:schemeClr>
                </a:solidFill>
                <a:ea typeface="ＭＳ Ｐゴシック" pitchFamily="-1" charset="-128"/>
              </a:rPr>
              <a:t>NARRATION</a:t>
            </a:r>
          </a:p>
          <a:p>
            <a:pPr eaLnBrk="1" hangingPunct="1">
              <a:spcBef>
                <a:spcPct val="0"/>
              </a:spcBef>
              <a:defRPr/>
            </a:pPr>
            <a:r>
              <a:rPr lang="en-CA" dirty="0" smtClean="0">
                <a:solidFill>
                  <a:schemeClr val="tx1">
                    <a:lumMod val="75000"/>
                    <a:lumOff val="25000"/>
                  </a:schemeClr>
                </a:solidFill>
                <a:ea typeface="ＭＳ Ｐゴシック" pitchFamily="-1" charset="-128"/>
              </a:rPr>
              <a:t>The Transportation Standard addresses technical requirements for which type of transportation service provider? Choose the best response.</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799200" lvl="2" indent="-342000" eaLnBrk="1" hangingPunct="1">
              <a:spcBef>
                <a:spcPts val="0"/>
              </a:spcBef>
              <a:spcAft>
                <a:spcPts val="600"/>
              </a:spcAft>
              <a:buFont typeface="+mj-lt"/>
              <a:buAutoNum type="alphaUcPeriod"/>
              <a:defRPr/>
            </a:pPr>
            <a:r>
              <a:rPr lang="en-US" dirty="0" smtClean="0">
                <a:solidFill>
                  <a:schemeClr val="tx1">
                    <a:lumMod val="75000"/>
                    <a:lumOff val="25000"/>
                  </a:schemeClr>
                </a:solidFill>
              </a:rPr>
              <a:t>Other transportation service providers</a:t>
            </a:r>
            <a:endParaRPr lang="en-CA" dirty="0" smtClean="0">
              <a:solidFill>
                <a:schemeClr val="tx1">
                  <a:lumMod val="75000"/>
                  <a:lumOff val="25000"/>
                </a:schemeClr>
              </a:solidFill>
            </a:endParaRPr>
          </a:p>
          <a:p>
            <a:pPr marL="799200" lvl="2" indent="-342000" eaLnBrk="1" hangingPunct="1">
              <a:spcBef>
                <a:spcPts val="0"/>
              </a:spcBef>
              <a:spcAft>
                <a:spcPts val="600"/>
              </a:spcAft>
              <a:buFont typeface="+mj-lt"/>
              <a:buAutoNum type="alphaUcPeriod"/>
              <a:defRPr/>
            </a:pPr>
            <a:r>
              <a:rPr lang="en-US" dirty="0" smtClean="0">
                <a:solidFill>
                  <a:schemeClr val="tx1">
                    <a:lumMod val="75000"/>
                    <a:lumOff val="25000"/>
                  </a:schemeClr>
                </a:solidFill>
              </a:rPr>
              <a:t>Conventional transportation service providers</a:t>
            </a:r>
          </a:p>
          <a:p>
            <a:pPr marL="799200" lvl="2" indent="-342000" eaLnBrk="1" hangingPunct="1">
              <a:spcBef>
                <a:spcPts val="0"/>
              </a:spcBef>
              <a:spcAft>
                <a:spcPts val="600"/>
              </a:spcAft>
              <a:buFont typeface="+mj-lt"/>
              <a:buAutoNum type="alphaUcPeriod"/>
              <a:defRPr/>
            </a:pPr>
            <a:r>
              <a:rPr lang="en-CA" dirty="0" smtClean="0">
                <a:solidFill>
                  <a:schemeClr val="tx1">
                    <a:lumMod val="75000"/>
                    <a:lumOff val="25000"/>
                  </a:schemeClr>
                </a:solidFill>
              </a:rPr>
              <a:t>Accessible taxicabs</a:t>
            </a:r>
          </a:p>
          <a:p>
            <a:pPr marL="799200" lvl="2" indent="-342000" eaLnBrk="1" hangingPunct="1">
              <a:spcBef>
                <a:spcPts val="0"/>
              </a:spcBef>
              <a:spcAft>
                <a:spcPts val="600"/>
              </a:spcAft>
              <a:buFont typeface="+mj-lt"/>
              <a:buAutoNum type="alphaUcPeriod"/>
              <a:defRPr/>
            </a:pPr>
            <a:r>
              <a:rPr lang="en-CA" dirty="0" smtClean="0">
                <a:solidFill>
                  <a:schemeClr val="tx1">
                    <a:lumMod val="75000"/>
                    <a:lumOff val="25000"/>
                  </a:schemeClr>
                </a:solidFill>
              </a:rPr>
              <a:t>Specialized transportation service providers</a:t>
            </a:r>
          </a:p>
          <a:p>
            <a:pPr marL="228600" indent="-228600" eaLnBrk="1" hangingPunct="1">
              <a:spcBef>
                <a:spcPct val="0"/>
              </a:spcBef>
              <a:defRPr/>
            </a:pPr>
            <a:endParaRPr lang="en-CA" dirty="0" smtClean="0">
              <a:solidFill>
                <a:schemeClr val="tx1">
                  <a:lumMod val="75000"/>
                  <a:lumOff val="25000"/>
                </a:schemeClr>
              </a:solidFill>
              <a:ea typeface="ＭＳ Ｐゴシック" pitchFamily="-1"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43FAC03-4E36-470B-88C7-47489744C7B8}" type="slidenum">
              <a:rPr lang="en-CA" altLang="en-US">
                <a:latin typeface="Calibri" panose="020F0502020204030204" pitchFamily="34" charset="0"/>
              </a:rPr>
              <a:pPr eaLnBrk="1" hangingPunct="1"/>
              <a:t>21</a:t>
            </a:fld>
            <a:endParaRPr lang="en-CA" altLang="en-US">
              <a:latin typeface="Calibri" panose="020F0502020204030204" pitchFamily="34" charset="0"/>
            </a:endParaRPr>
          </a:p>
        </p:txBody>
      </p:sp>
    </p:spTree>
    <p:extLst>
      <p:ext uri="{BB962C8B-B14F-4D97-AF65-F5344CB8AC3E}">
        <p14:creationId xmlns:p14="http://schemas.microsoft.com/office/powerpoint/2010/main" val="257838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p:txBody>
          <a:bodyPr/>
          <a:lstStyle/>
          <a:p>
            <a:pPr eaLnBrk="1" hangingPunct="1">
              <a:spcBef>
                <a:spcPct val="0"/>
              </a:spcBef>
              <a:spcAft>
                <a:spcPts val="0"/>
              </a:spcAft>
              <a:defRPr/>
            </a:pPr>
            <a:r>
              <a:rPr lang="en-CA" b="1" dirty="0" smtClean="0">
                <a:solidFill>
                  <a:schemeClr val="tx1">
                    <a:lumMod val="75000"/>
                    <a:lumOff val="25000"/>
                  </a:schemeClr>
                </a:solidFill>
                <a:ea typeface="ＭＳ Ｐゴシック" pitchFamily="-1" charset="-128"/>
              </a:rPr>
              <a:t>NARRATION</a:t>
            </a:r>
          </a:p>
          <a:p>
            <a:pPr eaLnBrk="1" hangingPunct="1">
              <a:spcBef>
                <a:spcPts val="0"/>
              </a:spcBef>
              <a:spcAft>
                <a:spcPts val="0"/>
              </a:spcAft>
              <a:defRPr/>
            </a:pPr>
            <a:r>
              <a:rPr lang="en-CA" dirty="0" smtClean="0">
                <a:solidFill>
                  <a:schemeClr val="tx1">
                    <a:lumMod val="75000"/>
                    <a:lumOff val="25000"/>
                  </a:schemeClr>
                </a:solidFill>
                <a:ea typeface="ＭＳ Ｐゴシック" pitchFamily="-1" charset="-128"/>
              </a:rPr>
              <a:t>The correct answer is:</a:t>
            </a:r>
          </a:p>
          <a:p>
            <a:pPr marL="342000" indent="-342000" eaLnBrk="1" hangingPunct="1">
              <a:spcAft>
                <a:spcPts val="600"/>
              </a:spcAft>
              <a:defRPr/>
            </a:pPr>
            <a:endParaRPr lang="en-CA" dirty="0" smtClean="0">
              <a:solidFill>
                <a:schemeClr val="tx1">
                  <a:lumMod val="75000"/>
                  <a:lumOff val="25000"/>
                </a:schemeClr>
              </a:solidFill>
              <a:ea typeface="ＭＳ Ｐゴシック" pitchFamily="-1" charset="-128"/>
            </a:endParaRPr>
          </a:p>
          <a:p>
            <a:pPr eaLnBrk="1" hangingPunct="1">
              <a:spcBef>
                <a:spcPts val="0"/>
              </a:spcBef>
              <a:spcAft>
                <a:spcPts val="0"/>
              </a:spcAft>
              <a:defRPr/>
            </a:pPr>
            <a:r>
              <a:rPr lang="en-CA" dirty="0" smtClean="0">
                <a:solidFill>
                  <a:schemeClr val="tx1">
                    <a:lumMod val="75000"/>
                    <a:lumOff val="25000"/>
                  </a:schemeClr>
                </a:solidFill>
                <a:ea typeface="ＭＳ Ｐゴシック" pitchFamily="-1" charset="-128"/>
              </a:rPr>
              <a:t>The Transportation Standard addresses technical requirements for </a:t>
            </a:r>
            <a:r>
              <a:rPr lang="en-US" b="1" dirty="0" smtClean="0">
                <a:solidFill>
                  <a:schemeClr val="tx1">
                    <a:lumMod val="75000"/>
                    <a:lumOff val="25000"/>
                  </a:schemeClr>
                </a:solidFill>
                <a:ea typeface="ＭＳ Ｐゴシック" pitchFamily="-1" charset="-128"/>
              </a:rPr>
              <a:t>b)</a:t>
            </a:r>
            <a:r>
              <a:rPr lang="en-US" dirty="0" smtClean="0">
                <a:solidFill>
                  <a:schemeClr val="tx1">
                    <a:lumMod val="75000"/>
                    <a:lumOff val="25000"/>
                  </a:schemeClr>
                </a:solidFill>
                <a:ea typeface="ＭＳ Ｐゴシック" pitchFamily="-1" charset="-128"/>
              </a:rPr>
              <a:t> Conventional transportation service providers.</a:t>
            </a:r>
          </a:p>
          <a:p>
            <a:pPr eaLnBrk="1" hangingPunct="1">
              <a:defRPr/>
            </a:pPr>
            <a:endParaRPr lang="en-CA" dirty="0" smtClean="0">
              <a:solidFill>
                <a:schemeClr val="tx1">
                  <a:lumMod val="75000"/>
                  <a:lumOff val="25000"/>
                </a:schemeClr>
              </a:solidFill>
              <a:ea typeface="ＭＳ Ｐゴシック" pitchFamily="-1" charset="-128"/>
            </a:endParaRPr>
          </a:p>
          <a:p>
            <a:pPr eaLnBrk="1" hangingPunct="1">
              <a:spcBef>
                <a:spcPct val="0"/>
              </a:spcBef>
              <a:defRPr/>
            </a:pPr>
            <a:endParaRPr lang="en-CA" dirty="0" smtClean="0">
              <a:solidFill>
                <a:schemeClr val="tx1">
                  <a:lumMod val="75000"/>
                  <a:lumOff val="25000"/>
                </a:schemeClr>
              </a:solidFill>
              <a:ea typeface="ＭＳ Ｐゴシック" pitchFamily="-1"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AD0C3A-EF04-4FA8-A1EA-FF56741E88D9}" type="slidenum">
              <a:rPr lang="en-CA" altLang="en-US">
                <a:latin typeface="Calibri" panose="020F0502020204030204" pitchFamily="34" charset="0"/>
              </a:rPr>
              <a:pPr eaLnBrk="1" hangingPunct="1"/>
              <a:t>22</a:t>
            </a:fld>
            <a:endParaRPr lang="en-CA" altLang="en-US">
              <a:latin typeface="Calibri" panose="020F0502020204030204" pitchFamily="34" charset="0"/>
            </a:endParaRPr>
          </a:p>
        </p:txBody>
      </p:sp>
    </p:spTree>
    <p:extLst>
      <p:ext uri="{BB962C8B-B14F-4D97-AF65-F5344CB8AC3E}">
        <p14:creationId xmlns:p14="http://schemas.microsoft.com/office/powerpoint/2010/main" val="3496454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You have now completed the Transportation Standard module.</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Module topics:</a:t>
            </a:r>
          </a:p>
          <a:p>
            <a:pPr marL="457200" lvl="2" eaLnBrk="1" hangingPunct="1">
              <a:spcBef>
                <a:spcPts val="600"/>
              </a:spcBef>
              <a:spcAft>
                <a:spcPts val="0"/>
              </a:spcAft>
              <a:buFont typeface="Wingdings" pitchFamily="2" charset="2"/>
              <a:buChar char=""/>
              <a:defRPr/>
            </a:pPr>
            <a:r>
              <a:rPr lang="en-CA" dirty="0" smtClean="0">
                <a:solidFill>
                  <a:schemeClr val="tx1">
                    <a:lumMod val="75000"/>
                    <a:lumOff val="25000"/>
                  </a:schemeClr>
                </a:solidFill>
              </a:rPr>
              <a:t> Who must comply with the standard</a:t>
            </a:r>
          </a:p>
          <a:p>
            <a:pPr marL="457200" lvl="2" eaLnBrk="1" hangingPunct="1">
              <a:spcBef>
                <a:spcPts val="600"/>
              </a:spcBef>
              <a:spcAft>
                <a:spcPts val="0"/>
              </a:spcAft>
              <a:buFont typeface="Wingdings" pitchFamily="2" charset="2"/>
              <a:buChar char=""/>
              <a:defRPr/>
            </a:pPr>
            <a:r>
              <a:rPr lang="en-CA" dirty="0" smtClean="0">
                <a:solidFill>
                  <a:schemeClr val="tx1">
                    <a:lumMod val="75000"/>
                    <a:lumOff val="25000"/>
                  </a:schemeClr>
                </a:solidFill>
              </a:rPr>
              <a:t> Requirements for transportation service providers:</a:t>
            </a:r>
          </a:p>
          <a:p>
            <a:pPr marL="810000" lvl="4" indent="-180000" eaLnBrk="1" hangingPunct="1">
              <a:spcBef>
                <a:spcPts val="600"/>
              </a:spcBef>
              <a:spcAft>
                <a:spcPts val="0"/>
              </a:spcAft>
              <a:buFontTx/>
              <a:buChar char="•"/>
              <a:defRPr/>
            </a:pPr>
            <a:r>
              <a:rPr lang="en-CA" dirty="0" smtClean="0">
                <a:solidFill>
                  <a:schemeClr val="tx1">
                    <a:lumMod val="75000"/>
                    <a:lumOff val="25000"/>
                  </a:schemeClr>
                </a:solidFill>
              </a:rPr>
              <a:t>Conventional transportation service providers</a:t>
            </a:r>
          </a:p>
          <a:p>
            <a:pPr marL="810000" lvl="4" indent="-180000" eaLnBrk="1" hangingPunct="1">
              <a:spcBef>
                <a:spcPts val="600"/>
              </a:spcBef>
              <a:spcAft>
                <a:spcPts val="0"/>
              </a:spcAft>
              <a:buFontTx/>
              <a:buChar char="•"/>
              <a:defRPr/>
            </a:pPr>
            <a:r>
              <a:rPr lang="en-CA" dirty="0" smtClean="0">
                <a:solidFill>
                  <a:schemeClr val="tx1">
                    <a:lumMod val="75000"/>
                    <a:lumOff val="25000"/>
                  </a:schemeClr>
                </a:solidFill>
              </a:rPr>
              <a:t>Specialized transportation service providers</a:t>
            </a:r>
          </a:p>
          <a:p>
            <a:pPr marL="810000" lvl="4" indent="-180000" eaLnBrk="1" hangingPunct="1">
              <a:spcBef>
                <a:spcPts val="600"/>
              </a:spcBef>
              <a:spcAft>
                <a:spcPts val="0"/>
              </a:spcAft>
              <a:buFontTx/>
              <a:buChar char="•"/>
              <a:defRPr/>
            </a:pPr>
            <a:r>
              <a:rPr lang="en-CA" dirty="0" smtClean="0">
                <a:solidFill>
                  <a:schemeClr val="tx1">
                    <a:lumMod val="75000"/>
                    <a:lumOff val="25000"/>
                  </a:schemeClr>
                </a:solidFill>
              </a:rPr>
              <a:t>Other transportation service providers</a:t>
            </a:r>
          </a:p>
          <a:p>
            <a:pPr marL="810000" lvl="4" indent="-180000" eaLnBrk="1" hangingPunct="1">
              <a:spcBef>
                <a:spcPts val="600"/>
              </a:spcBef>
              <a:spcAft>
                <a:spcPts val="0"/>
              </a:spcAft>
              <a:buFontTx/>
              <a:buChar char="•"/>
              <a:defRPr/>
            </a:pPr>
            <a:r>
              <a:rPr lang="en-CA" dirty="0" smtClean="0">
                <a:solidFill>
                  <a:schemeClr val="tx1">
                    <a:lumMod val="75000"/>
                    <a:lumOff val="25000"/>
                  </a:schemeClr>
                </a:solidFill>
              </a:rPr>
              <a:t>Duties of municipalities: Taxicabs, bus stops and shelters</a:t>
            </a:r>
          </a:p>
          <a:p>
            <a:pPr eaLnBrk="1" hangingPunct="1">
              <a:defRPr/>
            </a:pPr>
            <a:endParaRPr lang="en-CA" dirty="0" smtClean="0">
              <a:solidFill>
                <a:schemeClr val="tx1">
                  <a:lumMod val="75000"/>
                  <a:lumOff val="25000"/>
                </a:schemeClr>
              </a:solidFill>
              <a:ea typeface="ＭＳ Ｐゴシック" pitchFamily="-1"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B7B7E39-EE27-409B-B1D7-AC5F9A196FCD}" type="slidenum">
              <a:rPr lang="en-CA" altLang="en-US">
                <a:latin typeface="Calibri" panose="020F0502020204030204" pitchFamily="34" charset="0"/>
              </a:rPr>
              <a:pPr eaLnBrk="1" hangingPunct="1"/>
              <a:t>23</a:t>
            </a:fld>
            <a:endParaRPr lang="en-CA" altLang="en-US">
              <a:latin typeface="Calibri" panose="020F0502020204030204" pitchFamily="34" charset="0"/>
            </a:endParaRPr>
          </a:p>
        </p:txBody>
      </p:sp>
    </p:spTree>
    <p:extLst>
      <p:ext uri="{BB962C8B-B14F-4D97-AF65-F5344CB8AC3E}">
        <p14:creationId xmlns:p14="http://schemas.microsoft.com/office/powerpoint/2010/main" val="928381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D9DC7E4-3F25-4D0E-B56E-53692B0B22A0}" type="slidenum">
              <a:rPr lang="en-CA" altLang="en-US">
                <a:latin typeface="Calibri" panose="020F0502020204030204" pitchFamily="34" charset="0"/>
              </a:rPr>
              <a:pPr eaLnBrk="1" hangingPunct="1"/>
              <a:t>24</a:t>
            </a:fld>
            <a:endParaRPr lang="en-CA" altLang="en-US">
              <a:latin typeface="Calibri" panose="020F0502020204030204" pitchFamily="34" charset="0"/>
            </a:endParaRPr>
          </a:p>
        </p:txBody>
      </p:sp>
    </p:spTree>
    <p:extLst>
      <p:ext uri="{BB962C8B-B14F-4D97-AF65-F5344CB8AC3E}">
        <p14:creationId xmlns:p14="http://schemas.microsoft.com/office/powerpoint/2010/main" val="3207196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ea typeface="ＭＳ Ｐゴシック" panose="020B0600070205080204"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BD901DC-1058-4B8D-AEAB-AE539902E2CD}" type="slidenum">
              <a:rPr lang="en-CA" altLang="en-US">
                <a:latin typeface="Calibri" panose="020F0502020204030204" pitchFamily="34" charset="0"/>
              </a:rPr>
              <a:pPr eaLnBrk="1" hangingPunct="1"/>
              <a:t>25</a:t>
            </a:fld>
            <a:endParaRPr lang="en-CA" altLang="en-US">
              <a:latin typeface="Calibri" panose="020F0502020204030204" pitchFamily="34" charset="0"/>
            </a:endParaRPr>
          </a:p>
        </p:txBody>
      </p:sp>
    </p:spTree>
    <p:extLst>
      <p:ext uri="{BB962C8B-B14F-4D97-AF65-F5344CB8AC3E}">
        <p14:creationId xmlns:p14="http://schemas.microsoft.com/office/powerpoint/2010/main" val="1747089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ea typeface="ＭＳ Ｐゴシック" panose="020B0600070205080204"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11913E-41A9-4A51-97A5-35525A344A8D}" type="slidenum">
              <a:rPr lang="en-CA" altLang="en-US">
                <a:latin typeface="Calibri" panose="020F0502020204030204" pitchFamily="34" charset="0"/>
              </a:rPr>
              <a:pPr eaLnBrk="1" hangingPunct="1"/>
              <a:t>26</a:t>
            </a:fld>
            <a:endParaRPr lang="en-CA" altLang="en-US">
              <a:latin typeface="Calibri" panose="020F0502020204030204" pitchFamily="34" charset="0"/>
            </a:endParaRPr>
          </a:p>
        </p:txBody>
      </p:sp>
    </p:spTree>
    <p:extLst>
      <p:ext uri="{BB962C8B-B14F-4D97-AF65-F5344CB8AC3E}">
        <p14:creationId xmlns:p14="http://schemas.microsoft.com/office/powerpoint/2010/main" val="3473984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ea typeface="ＭＳ Ｐゴシック" panose="020B0600070205080204"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A8A98A-A1FE-48C4-B985-5283669B71C0}" type="slidenum">
              <a:rPr lang="en-CA" altLang="en-US">
                <a:latin typeface="Calibri" panose="020F0502020204030204" pitchFamily="34" charset="0"/>
              </a:rPr>
              <a:pPr eaLnBrk="1" hangingPunct="1"/>
              <a:t>27</a:t>
            </a:fld>
            <a:endParaRPr lang="en-CA" altLang="en-US">
              <a:latin typeface="Calibri" panose="020F0502020204030204" pitchFamily="34" charset="0"/>
            </a:endParaRPr>
          </a:p>
        </p:txBody>
      </p:sp>
    </p:spTree>
    <p:extLst>
      <p:ext uri="{BB962C8B-B14F-4D97-AF65-F5344CB8AC3E}">
        <p14:creationId xmlns:p14="http://schemas.microsoft.com/office/powerpoint/2010/main" val="1053608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ea typeface="ＭＳ Ｐゴシック" panose="020B0600070205080204" pitchFamily="34" charset="-128"/>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81CFC99-1895-406B-83C0-6A5D4A1ECAC9}" type="slidenum">
              <a:rPr lang="en-CA" altLang="en-US">
                <a:latin typeface="Calibri" panose="020F0502020204030204" pitchFamily="34" charset="0"/>
              </a:rPr>
              <a:pPr eaLnBrk="1" hangingPunct="1"/>
              <a:t>28</a:t>
            </a:fld>
            <a:endParaRPr lang="en-CA" altLang="en-US">
              <a:latin typeface="Calibri" panose="020F0502020204030204" pitchFamily="34" charset="0"/>
            </a:endParaRPr>
          </a:p>
        </p:txBody>
      </p:sp>
    </p:spTree>
    <p:extLst>
      <p:ext uri="{BB962C8B-B14F-4D97-AF65-F5344CB8AC3E}">
        <p14:creationId xmlns:p14="http://schemas.microsoft.com/office/powerpoint/2010/main" val="479295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US" dirty="0" smtClean="0">
                <a:solidFill>
                  <a:schemeClr val="tx1">
                    <a:lumMod val="75000"/>
                    <a:lumOff val="25000"/>
                  </a:schemeClr>
                </a:solidFill>
                <a:ea typeface="ＭＳ Ｐゴシック" pitchFamily="-1" charset="-128"/>
              </a:rPr>
              <a:t>The Transportation Standard is part of the Integrated Accessibility Standards Regulation.</a:t>
            </a:r>
            <a:endParaRPr lang="en-US"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defRPr/>
            </a:pPr>
            <a:endParaRPr lang="en-US"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US" dirty="0" smtClean="0">
                <a:solidFill>
                  <a:schemeClr val="tx1">
                    <a:lumMod val="75000"/>
                    <a:lumOff val="25000"/>
                  </a:schemeClr>
                </a:solidFill>
                <a:ea typeface="ＭＳ Ｐゴシック" pitchFamily="-1" charset="-128"/>
              </a:rPr>
              <a:t>It sets out the requirements to prevent and remove barriers to public transportation so that everyone can more easily travel in Ontario.</a:t>
            </a:r>
          </a:p>
          <a:p>
            <a:pPr marL="342000" indent="-342000" eaLnBrk="1" hangingPunct="1">
              <a:spcBef>
                <a:spcPts val="0"/>
              </a:spcBef>
              <a:spcAft>
                <a:spcPts val="600"/>
              </a:spcAft>
              <a:defRPr/>
            </a:pPr>
            <a:endParaRPr lang="en-US"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Let’s start by watching the introductory video for the Transportation Standard. </a:t>
            </a:r>
          </a:p>
          <a:p>
            <a:pPr marL="342000" indent="-342000" eaLnBrk="1" hangingPunct="1">
              <a:spcBef>
                <a:spcPts val="0"/>
              </a:spcBef>
              <a:spcAft>
                <a:spcPts val="600"/>
              </a:spcAft>
              <a:buFontTx/>
              <a:buChar char="•"/>
              <a:defRPr/>
            </a:pPr>
            <a:endParaRPr lang="en-CA" dirty="0" smtClean="0">
              <a:solidFill>
                <a:schemeClr val="tx1">
                  <a:lumMod val="75000"/>
                  <a:lumOff val="25000"/>
                </a:schemeClr>
              </a:solidFill>
              <a:ea typeface="ＭＳ Ｐゴシック" pitchFamily="-1" charset="-128"/>
            </a:endParaRPr>
          </a:p>
          <a:p>
            <a:pPr eaLnBrk="1" hangingPunct="1">
              <a:spcBef>
                <a:spcPts val="0"/>
              </a:spcBef>
              <a:spcAft>
                <a:spcPts val="0"/>
              </a:spcAft>
              <a:defRPr/>
            </a:pPr>
            <a:r>
              <a:rPr lang="en-CA" b="1" dirty="0" smtClean="0">
                <a:solidFill>
                  <a:schemeClr val="tx1">
                    <a:lumMod val="75000"/>
                    <a:lumOff val="25000"/>
                  </a:schemeClr>
                </a:solidFill>
                <a:ea typeface="ＭＳ Ｐゴシック" pitchFamily="-1" charset="-128"/>
              </a:rPr>
              <a:t>Note to presenter:</a:t>
            </a:r>
            <a:r>
              <a:rPr lang="en-CA" dirty="0" smtClean="0">
                <a:solidFill>
                  <a:schemeClr val="tx1">
                    <a:lumMod val="75000"/>
                    <a:lumOff val="25000"/>
                  </a:schemeClr>
                </a:solidFill>
                <a:ea typeface="ＭＳ Ｐゴシック" pitchFamily="-1" charset="-128"/>
              </a:rPr>
              <a:t> To view or download the introductory video go to www.AccessForward.ca, select the “Training Resources” link, then select the link in the left column to access the video.</a:t>
            </a:r>
            <a:endParaRPr lang="en-US" dirty="0" smtClean="0">
              <a:solidFill>
                <a:schemeClr val="tx1">
                  <a:lumMod val="75000"/>
                  <a:lumOff val="25000"/>
                </a:schemeClr>
              </a:solidFill>
              <a:ea typeface="ＭＳ Ｐゴシック" pitchFamily="-1" charset="-128"/>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2AFA84-EB36-45A6-8159-3944F6C38529}" type="slidenum">
              <a:rPr lang="en-CA" altLang="en-US">
                <a:latin typeface="Calibri" panose="020F0502020204030204" pitchFamily="34" charset="0"/>
              </a:rPr>
              <a:pPr eaLnBrk="1" hangingPunct="1"/>
              <a:t>3</a:t>
            </a:fld>
            <a:endParaRPr lang="en-CA" altLang="en-US">
              <a:latin typeface="Calibri" panose="020F0502020204030204" pitchFamily="34" charset="0"/>
            </a:endParaRPr>
          </a:p>
        </p:txBody>
      </p:sp>
    </p:spTree>
    <p:extLst>
      <p:ext uri="{BB962C8B-B14F-4D97-AF65-F5344CB8AC3E}">
        <p14:creationId xmlns:p14="http://schemas.microsoft.com/office/powerpoint/2010/main" val="1010365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CA" altLang="en-US" b="1" smtClean="0">
                <a:solidFill>
                  <a:srgbClr val="404040"/>
                </a:solidFill>
                <a:ea typeface="ＭＳ Ｐゴシック" panose="020B0600070205080204" pitchFamily="34" charset="-128"/>
              </a:rPr>
              <a:t>NARRATION</a:t>
            </a:r>
            <a:endParaRPr lang="en-CA" altLang="en-US" smtClean="0">
              <a:solidFill>
                <a:srgbClr val="404040"/>
              </a:solidFill>
              <a:ea typeface="ＭＳ Ｐゴシック" panose="020B0600070205080204" pitchFamily="34" charset="-128"/>
            </a:endParaRPr>
          </a:p>
          <a:p>
            <a:pPr eaLnBrk="1" hangingPunct="1">
              <a:spcBef>
                <a:spcPct val="0"/>
              </a:spcBef>
              <a:spcAft>
                <a:spcPts val="600"/>
              </a:spcAft>
              <a:buFontTx/>
              <a:buChar char="•"/>
            </a:pPr>
            <a:r>
              <a:rPr lang="en-CA" altLang="en-US" smtClean="0">
                <a:solidFill>
                  <a:srgbClr val="404040"/>
                </a:solidFill>
                <a:ea typeface="ＭＳ Ｐゴシック" panose="020B0600070205080204" pitchFamily="34" charset="-128"/>
              </a:rPr>
              <a:t>  In this module you will learn about:</a:t>
            </a:r>
          </a:p>
          <a:p>
            <a:pPr marL="687388" lvl="4" indent="-230188" eaLnBrk="1" hangingPunct="1">
              <a:spcBef>
                <a:spcPts val="288"/>
              </a:spcBef>
              <a:spcAft>
                <a:spcPts val="600"/>
              </a:spcAft>
              <a:buFont typeface="Calibri" panose="020F0502020204030204" pitchFamily="34" charset="0"/>
              <a:buChar char="―"/>
            </a:pPr>
            <a:r>
              <a:rPr lang="en-CA" altLang="en-US" smtClean="0">
                <a:solidFill>
                  <a:srgbClr val="404040"/>
                </a:solidFill>
                <a:ea typeface="ＭＳ Ｐゴシック" panose="020B0600070205080204" pitchFamily="34" charset="-128"/>
              </a:rPr>
              <a:t>Who must comply with the standard</a:t>
            </a:r>
          </a:p>
          <a:p>
            <a:pPr marL="687388" lvl="4" indent="-230188" eaLnBrk="1" hangingPunct="1">
              <a:spcBef>
                <a:spcPct val="20000"/>
              </a:spcBef>
              <a:buFont typeface="Calibri" panose="020F0502020204030204" pitchFamily="34" charset="0"/>
              <a:buChar char="―"/>
            </a:pPr>
            <a:r>
              <a:rPr lang="en-CA" altLang="en-US" smtClean="0">
                <a:solidFill>
                  <a:srgbClr val="404040"/>
                </a:solidFill>
                <a:ea typeface="ＭＳ Ｐゴシック" panose="020B0600070205080204" pitchFamily="34" charset="-128"/>
              </a:rPr>
              <a:t>Requirements for transportation service providers</a:t>
            </a:r>
            <a:r>
              <a:rPr lang="en-US" altLang="en-US" smtClean="0">
                <a:solidFill>
                  <a:srgbClr val="404040"/>
                </a:solidFill>
                <a:ea typeface="ＭＳ Ｐゴシック" panose="020B0600070205080204" pitchFamily="34" charset="-128"/>
              </a:rPr>
              <a:t>:</a:t>
            </a:r>
          </a:p>
          <a:p>
            <a:pPr marL="687388" lvl="4" indent="-230188" eaLnBrk="1" hangingPunct="1">
              <a:spcBef>
                <a:spcPct val="20000"/>
              </a:spcBef>
              <a:buFont typeface="Calibri" panose="020F0502020204030204" pitchFamily="34" charset="0"/>
              <a:buChar char="•"/>
            </a:pPr>
            <a:r>
              <a:rPr lang="en-CA" altLang="en-US" smtClean="0">
                <a:solidFill>
                  <a:srgbClr val="404040"/>
                </a:solidFill>
                <a:ea typeface="ＭＳ Ｐゴシック" panose="020B0600070205080204" pitchFamily="34" charset="-128"/>
              </a:rPr>
              <a:t>Conventional transportation service providers</a:t>
            </a:r>
          </a:p>
          <a:p>
            <a:pPr marL="687388" lvl="4" indent="-230188" eaLnBrk="1" hangingPunct="1">
              <a:spcBef>
                <a:spcPct val="20000"/>
              </a:spcBef>
              <a:buFont typeface="Calibri" panose="020F0502020204030204" pitchFamily="34" charset="0"/>
              <a:buChar char="•"/>
            </a:pPr>
            <a:r>
              <a:rPr lang="en-CA" altLang="en-US" smtClean="0">
                <a:solidFill>
                  <a:srgbClr val="404040"/>
                </a:solidFill>
                <a:ea typeface="ＭＳ Ｐゴシック" panose="020B0600070205080204" pitchFamily="34" charset="-128"/>
              </a:rPr>
              <a:t>Specialized transportation service providers</a:t>
            </a:r>
          </a:p>
          <a:p>
            <a:pPr marL="687388" lvl="4" indent="-230188" eaLnBrk="1" hangingPunct="1">
              <a:spcBef>
                <a:spcPct val="20000"/>
              </a:spcBef>
              <a:buFont typeface="Calibri" panose="020F0502020204030204" pitchFamily="34" charset="0"/>
              <a:buChar char="•"/>
            </a:pPr>
            <a:r>
              <a:rPr lang="en-CA" altLang="en-US" smtClean="0">
                <a:solidFill>
                  <a:srgbClr val="404040"/>
                </a:solidFill>
                <a:ea typeface="ＭＳ Ｐゴシック" panose="020B0600070205080204" pitchFamily="34" charset="-128"/>
              </a:rPr>
              <a:t>Other transportation service providers</a:t>
            </a:r>
          </a:p>
          <a:p>
            <a:pPr marL="687388" lvl="4" indent="-230188" eaLnBrk="1" hangingPunct="1">
              <a:spcBef>
                <a:spcPct val="20000"/>
              </a:spcBef>
              <a:buFont typeface="Calibri" panose="020F0502020204030204" pitchFamily="34" charset="0"/>
              <a:buChar char="•"/>
            </a:pPr>
            <a:r>
              <a:rPr lang="en-CA" altLang="en-US" smtClean="0">
                <a:solidFill>
                  <a:srgbClr val="404040"/>
                </a:solidFill>
                <a:ea typeface="ＭＳ Ｐゴシック" panose="020B0600070205080204" pitchFamily="34" charset="-128"/>
              </a:rPr>
              <a:t>Duties of municipalities : Taxicabs, bus stops and shelters</a:t>
            </a:r>
          </a:p>
          <a:p>
            <a:pPr eaLnBrk="1" hangingPunct="1">
              <a:spcBef>
                <a:spcPct val="0"/>
              </a:spcBef>
              <a:spcAft>
                <a:spcPts val="600"/>
              </a:spcAft>
            </a:pPr>
            <a:endParaRPr lang="en-CA" altLang="en-US" smtClean="0">
              <a:solidFill>
                <a:srgbClr val="404040"/>
              </a:solidFill>
              <a:ea typeface="ＭＳ Ｐゴシック" panose="020B0600070205080204" pitchFamily="34" charset="-128"/>
            </a:endParaRPr>
          </a:p>
          <a:p>
            <a:pPr eaLnBrk="1" hangingPunct="1">
              <a:spcBef>
                <a:spcPct val="0"/>
              </a:spcBef>
              <a:spcAft>
                <a:spcPts val="600"/>
              </a:spcAft>
              <a:buFontTx/>
              <a:buChar char="•"/>
            </a:pPr>
            <a:r>
              <a:rPr lang="en-CA" altLang="en-US" smtClean="0">
                <a:solidFill>
                  <a:srgbClr val="404040"/>
                </a:solidFill>
                <a:ea typeface="ＭＳ Ｐゴシック" panose="020B0600070205080204" pitchFamily="34" charset="-128"/>
              </a:rPr>
              <a:t>  A glossary of key terms for this standard appears at the end of this module.</a:t>
            </a:r>
          </a:p>
          <a:p>
            <a:pPr eaLnBrk="1" fontAlgn="t" hangingPunct="1">
              <a:lnSpc>
                <a:spcPts val="1200"/>
              </a:lnSpc>
              <a:buFont typeface="Wingdings" panose="05000000000000000000" pitchFamily="2" charset="2"/>
              <a:buNone/>
            </a:pPr>
            <a:endParaRPr lang="en-CA" altLang="en-US" smtClean="0">
              <a:solidFill>
                <a:srgbClr val="404040"/>
              </a:solidFill>
              <a:ea typeface="ＭＳ Ｐゴシック" panose="020B0600070205080204"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56FBD3-E611-44FA-A282-0FAB62E4E6AE}" type="slidenum">
              <a:rPr lang="en-CA" altLang="en-US">
                <a:latin typeface="Calibri" panose="020F0502020204030204" pitchFamily="34" charset="0"/>
              </a:rPr>
              <a:pPr eaLnBrk="1" hangingPunct="1"/>
              <a:t>4</a:t>
            </a:fld>
            <a:endParaRPr lang="en-CA" altLang="en-US">
              <a:latin typeface="Calibri" panose="020F0502020204030204" pitchFamily="34" charset="0"/>
            </a:endParaRPr>
          </a:p>
        </p:txBody>
      </p:sp>
    </p:spTree>
    <p:extLst>
      <p:ext uri="{BB962C8B-B14F-4D97-AF65-F5344CB8AC3E}">
        <p14:creationId xmlns:p14="http://schemas.microsoft.com/office/powerpoint/2010/main" val="558203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endParaRPr lang="en-CA" dirty="0" smtClean="0">
              <a:solidFill>
                <a:schemeClr val="tx1">
                  <a:lumMod val="75000"/>
                  <a:lumOff val="25000"/>
                </a:schemeClr>
              </a:solidFill>
              <a:ea typeface="ＭＳ Ｐゴシック" pitchFamily="-1" charset="-128"/>
            </a:endParaRPr>
          </a:p>
          <a:p>
            <a:pPr eaLnBrk="1" hangingPunct="1">
              <a:spcBef>
                <a:spcPts val="0"/>
              </a:spcBef>
              <a:spcAft>
                <a:spcPts val="0"/>
              </a:spcAft>
              <a:defRPr/>
            </a:pPr>
            <a:r>
              <a:rPr lang="en-US" dirty="0" smtClean="0">
                <a:solidFill>
                  <a:schemeClr val="tx1">
                    <a:lumMod val="75000"/>
                    <a:lumOff val="25000"/>
                  </a:schemeClr>
                </a:solidFill>
                <a:ea typeface="ＭＳ Ｐゴシック" pitchFamily="-1" charset="-128"/>
              </a:rPr>
              <a:t>The Transportation Standard applies to conventional and specialized public transportation providers that operate solely in Ontario. These include:</a:t>
            </a:r>
          </a:p>
          <a:p>
            <a:pPr marL="342000" indent="-342000" eaLnBrk="1" hangingPunct="1">
              <a:spcBef>
                <a:spcPts val="0"/>
              </a:spcBef>
              <a:spcAft>
                <a:spcPts val="600"/>
              </a:spcAft>
              <a:defRPr/>
            </a:pPr>
            <a:endParaRPr lang="en-US"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US" u="sng" dirty="0" smtClean="0">
                <a:solidFill>
                  <a:schemeClr val="tx1">
                    <a:lumMod val="75000"/>
                    <a:lumOff val="25000"/>
                  </a:schemeClr>
                </a:solidFill>
                <a:ea typeface="ＭＳ Ｐゴシック" pitchFamily="-1" charset="-128"/>
              </a:rPr>
              <a:t>Conventional transportation services</a:t>
            </a:r>
            <a:r>
              <a:rPr lang="en-US" dirty="0" smtClean="0">
                <a:solidFill>
                  <a:schemeClr val="tx1">
                    <a:lumMod val="75000"/>
                    <a:lumOff val="25000"/>
                  </a:schemeClr>
                </a:solidFill>
                <a:ea typeface="ＭＳ Ｐゴシック" pitchFamily="-1" charset="-128"/>
              </a:rPr>
              <a:t> such as:</a:t>
            </a:r>
          </a:p>
          <a:p>
            <a:pPr marL="799200" lvl="2" indent="-342000" eaLnBrk="1" hangingPunct="1">
              <a:spcBef>
                <a:spcPts val="0"/>
              </a:spcBef>
              <a:spcAft>
                <a:spcPts val="600"/>
              </a:spcAft>
              <a:buFont typeface="Calibri" pitchFamily="34" charset="0"/>
              <a:buChar char="―"/>
              <a:defRPr/>
            </a:pPr>
            <a:r>
              <a:rPr lang="en-US" u="sng" dirty="0" smtClean="0">
                <a:solidFill>
                  <a:schemeClr val="tx1">
                    <a:lumMod val="75000"/>
                    <a:lumOff val="25000"/>
                  </a:schemeClr>
                </a:solidFill>
              </a:rPr>
              <a:t>Transit buses</a:t>
            </a:r>
          </a:p>
          <a:p>
            <a:pPr marL="799200" lvl="2" indent="-342000" eaLnBrk="1" hangingPunct="1">
              <a:spcBef>
                <a:spcPts val="0"/>
              </a:spcBef>
              <a:spcAft>
                <a:spcPts val="600"/>
              </a:spcAft>
              <a:buFont typeface="Calibri" pitchFamily="34" charset="0"/>
              <a:buChar char="―"/>
              <a:defRPr/>
            </a:pPr>
            <a:r>
              <a:rPr lang="en-US" u="sng" dirty="0" smtClean="0">
                <a:solidFill>
                  <a:schemeClr val="tx1">
                    <a:lumMod val="75000"/>
                    <a:lumOff val="25000"/>
                  </a:schemeClr>
                </a:solidFill>
              </a:rPr>
              <a:t>Motor coaches</a:t>
            </a:r>
          </a:p>
          <a:p>
            <a:pPr marL="799200" lvl="2" indent="-342000" eaLnBrk="1" hangingPunct="1">
              <a:spcBef>
                <a:spcPts val="0"/>
              </a:spcBef>
              <a:spcAft>
                <a:spcPts val="600"/>
              </a:spcAft>
              <a:buFont typeface="Calibri" pitchFamily="34" charset="0"/>
              <a:buChar char="―"/>
              <a:defRPr/>
            </a:pPr>
            <a:r>
              <a:rPr lang="en-US" u="sng" dirty="0" smtClean="0">
                <a:solidFill>
                  <a:schemeClr val="tx1">
                    <a:lumMod val="75000"/>
                    <a:lumOff val="25000"/>
                  </a:schemeClr>
                </a:solidFill>
              </a:rPr>
              <a:t>Rail-based transportation</a:t>
            </a:r>
            <a:r>
              <a:rPr lang="en-US" dirty="0" smtClean="0">
                <a:solidFill>
                  <a:schemeClr val="tx1">
                    <a:lumMod val="75000"/>
                    <a:lumOff val="25000"/>
                  </a:schemeClr>
                </a:solidFill>
              </a:rPr>
              <a:t>, for example, </a:t>
            </a:r>
            <a:r>
              <a:rPr lang="en-US" u="sng" dirty="0" smtClean="0">
                <a:solidFill>
                  <a:schemeClr val="tx1">
                    <a:lumMod val="75000"/>
                    <a:lumOff val="25000"/>
                  </a:schemeClr>
                </a:solidFill>
              </a:rPr>
              <a:t>subways</a:t>
            </a:r>
            <a:r>
              <a:rPr lang="en-US" dirty="0" smtClean="0">
                <a:solidFill>
                  <a:schemeClr val="tx1">
                    <a:lumMod val="75000"/>
                    <a:lumOff val="25000"/>
                  </a:schemeClr>
                </a:solidFill>
              </a:rPr>
              <a:t>, </a:t>
            </a:r>
            <a:r>
              <a:rPr lang="en-US" u="sng" dirty="0" smtClean="0">
                <a:solidFill>
                  <a:schemeClr val="tx1">
                    <a:lumMod val="75000"/>
                    <a:lumOff val="25000"/>
                  </a:schemeClr>
                </a:solidFill>
              </a:rPr>
              <a:t>commuter trains</a:t>
            </a:r>
            <a:r>
              <a:rPr lang="en-US" dirty="0" smtClean="0">
                <a:solidFill>
                  <a:schemeClr val="tx1">
                    <a:lumMod val="75000"/>
                    <a:lumOff val="25000"/>
                  </a:schemeClr>
                </a:solidFill>
              </a:rPr>
              <a:t>, etc.</a:t>
            </a:r>
          </a:p>
          <a:p>
            <a:pPr marL="799200" lvl="2" indent="-342000" eaLnBrk="1" hangingPunct="1">
              <a:spcBef>
                <a:spcPts val="0"/>
              </a:spcBef>
              <a:spcAft>
                <a:spcPts val="600"/>
              </a:spcAft>
              <a:buFont typeface="Calibri" pitchFamily="34" charset="0"/>
              <a:buNone/>
              <a:defRPr/>
            </a:pPr>
            <a:endParaRPr lang="en-US" dirty="0" smtClean="0">
              <a:solidFill>
                <a:schemeClr val="tx1">
                  <a:lumMod val="75000"/>
                  <a:lumOff val="25000"/>
                </a:schemeClr>
              </a:solidFill>
            </a:endParaRPr>
          </a:p>
          <a:p>
            <a:pPr marL="342000" indent="-342000" eaLnBrk="1" hangingPunct="1">
              <a:spcBef>
                <a:spcPts val="0"/>
              </a:spcBef>
              <a:spcAft>
                <a:spcPts val="600"/>
              </a:spcAft>
              <a:buFontTx/>
              <a:buChar char="•"/>
              <a:defRPr/>
            </a:pPr>
            <a:r>
              <a:rPr lang="en-US" u="sng" dirty="0" smtClean="0">
                <a:solidFill>
                  <a:schemeClr val="tx1">
                    <a:lumMod val="75000"/>
                    <a:lumOff val="25000"/>
                  </a:schemeClr>
                </a:solidFill>
                <a:ea typeface="ＭＳ Ｐゴシック" pitchFamily="-1" charset="-128"/>
              </a:rPr>
              <a:t>Specialized transportation services</a:t>
            </a:r>
            <a:r>
              <a:rPr lang="en-US" dirty="0" smtClean="0">
                <a:solidFill>
                  <a:schemeClr val="tx1">
                    <a:lumMod val="75000"/>
                    <a:lumOff val="25000"/>
                  </a:schemeClr>
                </a:solidFill>
                <a:ea typeface="ＭＳ Ｐゴシック" pitchFamily="-1" charset="-128"/>
              </a:rPr>
              <a:t> for people with disabilities</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eaLnBrk="1" hangingPunct="1">
              <a:spcBef>
                <a:spcPts val="0"/>
              </a:spcBef>
              <a:spcAft>
                <a:spcPts val="0"/>
              </a:spcAft>
              <a:defRPr/>
            </a:pPr>
            <a:r>
              <a:rPr lang="en-CA" b="1" dirty="0" smtClean="0">
                <a:solidFill>
                  <a:schemeClr val="tx1">
                    <a:lumMod val="75000"/>
                    <a:lumOff val="25000"/>
                  </a:schemeClr>
                </a:solidFill>
                <a:ea typeface="ＭＳ Ｐゴシック" pitchFamily="-1" charset="-128"/>
              </a:rPr>
              <a:t>Note to presenter:</a:t>
            </a:r>
            <a:r>
              <a:rPr lang="en-CA" dirty="0" smtClean="0">
                <a:solidFill>
                  <a:schemeClr val="tx1">
                    <a:lumMod val="75000"/>
                    <a:lumOff val="25000"/>
                  </a:schemeClr>
                </a:solidFill>
                <a:ea typeface="ＭＳ Ｐゴシック" pitchFamily="-1" charset="-128"/>
              </a:rPr>
              <a:t> Underlined terms appear in glossary at the end of this module.</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6C96FC-87FF-410B-9233-495EDA1F897D}" type="slidenum">
              <a:rPr lang="en-CA" altLang="en-US">
                <a:latin typeface="Calibri" panose="020F0502020204030204" pitchFamily="34" charset="0"/>
              </a:rPr>
              <a:pPr eaLnBrk="1" hangingPunct="1"/>
              <a:t>5</a:t>
            </a:fld>
            <a:endParaRPr lang="en-CA" altLang="en-US">
              <a:latin typeface="Calibri" panose="020F0502020204030204" pitchFamily="34" charset="0"/>
            </a:endParaRPr>
          </a:p>
        </p:txBody>
      </p:sp>
    </p:spTree>
    <p:extLst>
      <p:ext uri="{BB962C8B-B14F-4D97-AF65-F5344CB8AC3E}">
        <p14:creationId xmlns:p14="http://schemas.microsoft.com/office/powerpoint/2010/main" val="314212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p>
          <a:p>
            <a:pPr marL="342000" indent="-342000" eaLnBrk="1" hangingPunct="1">
              <a:spcBef>
                <a:spcPts val="0"/>
              </a:spcBef>
              <a:spcAft>
                <a:spcPts val="600"/>
              </a:spcAft>
              <a:defRPr/>
            </a:pPr>
            <a:r>
              <a:rPr lang="en-US" dirty="0" smtClean="0">
                <a:solidFill>
                  <a:schemeClr val="tx1">
                    <a:lumMod val="75000"/>
                    <a:lumOff val="25000"/>
                  </a:schemeClr>
                </a:solidFill>
                <a:ea typeface="ＭＳ Ｐゴシック" pitchFamily="-1" charset="-128"/>
              </a:rPr>
              <a:t>The Transportation Standard also applies to:</a:t>
            </a:r>
          </a:p>
          <a:p>
            <a:pPr marL="342000" indent="-342000" eaLnBrk="1" hangingPunct="1">
              <a:spcBef>
                <a:spcPts val="0"/>
              </a:spcBef>
              <a:spcAft>
                <a:spcPts val="600"/>
              </a:spcAft>
              <a:defRPr/>
            </a:pPr>
            <a:endParaRPr lang="en-US"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US" dirty="0" smtClean="0">
                <a:solidFill>
                  <a:schemeClr val="tx1">
                    <a:lumMod val="75000"/>
                    <a:lumOff val="25000"/>
                  </a:schemeClr>
                </a:solidFill>
                <a:ea typeface="ＭＳ Ｐゴシック" pitchFamily="-1" charset="-128"/>
              </a:rPr>
              <a:t>Other transportation services </a:t>
            </a:r>
            <a:r>
              <a:rPr lang="en-US" smtClean="0">
                <a:solidFill>
                  <a:schemeClr val="tx1">
                    <a:lumMod val="75000"/>
                    <a:lumOff val="25000"/>
                  </a:schemeClr>
                </a:solidFill>
                <a:ea typeface="ＭＳ Ｐゴシック" pitchFamily="-1" charset="-128"/>
              </a:rPr>
              <a:t>provided by</a:t>
            </a:r>
            <a:endParaRPr lang="en-US" dirty="0" smtClean="0">
              <a:solidFill>
                <a:schemeClr val="tx1">
                  <a:lumMod val="75000"/>
                  <a:lumOff val="25000"/>
                </a:schemeClr>
              </a:solidFill>
              <a:ea typeface="ＭＳ Ｐゴシック" pitchFamily="-1" charset="-128"/>
            </a:endParaRPr>
          </a:p>
          <a:p>
            <a:pPr marL="799200" lvl="4" indent="-342000" eaLnBrk="1" hangingPunct="1">
              <a:spcBef>
                <a:spcPts val="0"/>
              </a:spcBef>
              <a:spcAft>
                <a:spcPts val="600"/>
              </a:spcAft>
              <a:buFont typeface="Calibri" pitchFamily="34" charset="0"/>
              <a:buChar char="―"/>
              <a:defRPr/>
            </a:pPr>
            <a:r>
              <a:rPr lang="en-US" dirty="0" smtClean="0">
                <a:solidFill>
                  <a:schemeClr val="tx1">
                    <a:lumMod val="75000"/>
                    <a:lumOff val="25000"/>
                  </a:schemeClr>
                </a:solidFill>
              </a:rPr>
              <a:t>Public school boards</a:t>
            </a:r>
          </a:p>
          <a:p>
            <a:pPr marL="799200" lvl="4" indent="-342000" eaLnBrk="1" hangingPunct="1">
              <a:spcBef>
                <a:spcPts val="0"/>
              </a:spcBef>
              <a:spcAft>
                <a:spcPts val="600"/>
              </a:spcAft>
              <a:buFont typeface="Calibri" pitchFamily="34" charset="0"/>
              <a:buChar char="―"/>
              <a:defRPr/>
            </a:pPr>
            <a:r>
              <a:rPr lang="en-US" dirty="0" smtClean="0">
                <a:solidFill>
                  <a:schemeClr val="tx1">
                    <a:lumMod val="75000"/>
                    <a:lumOff val="25000"/>
                  </a:schemeClr>
                </a:solidFill>
              </a:rPr>
              <a:t>Hospitals</a:t>
            </a:r>
          </a:p>
          <a:p>
            <a:pPr marL="799200" lvl="4" indent="-342000" eaLnBrk="1" hangingPunct="1">
              <a:spcBef>
                <a:spcPts val="0"/>
              </a:spcBef>
              <a:spcAft>
                <a:spcPts val="600"/>
              </a:spcAft>
              <a:buFont typeface="Calibri" pitchFamily="34" charset="0"/>
              <a:buChar char="―"/>
              <a:defRPr/>
            </a:pPr>
            <a:r>
              <a:rPr lang="en-US" dirty="0" smtClean="0">
                <a:solidFill>
                  <a:schemeClr val="tx1">
                    <a:lumMod val="75000"/>
                    <a:lumOff val="25000"/>
                  </a:schemeClr>
                </a:solidFill>
              </a:rPr>
              <a:t>Colleges</a:t>
            </a:r>
          </a:p>
          <a:p>
            <a:pPr marL="799200" lvl="4" indent="-342000" eaLnBrk="1" hangingPunct="1">
              <a:spcBef>
                <a:spcPts val="0"/>
              </a:spcBef>
              <a:spcAft>
                <a:spcPts val="600"/>
              </a:spcAft>
              <a:buFont typeface="Calibri" pitchFamily="34" charset="0"/>
              <a:buChar char="―"/>
              <a:defRPr/>
            </a:pPr>
            <a:r>
              <a:rPr lang="en-US" dirty="0" smtClean="0">
                <a:solidFill>
                  <a:schemeClr val="tx1">
                    <a:lumMod val="75000"/>
                    <a:lumOff val="25000"/>
                  </a:schemeClr>
                </a:solidFill>
              </a:rPr>
              <a:t>Universities</a:t>
            </a:r>
          </a:p>
          <a:p>
            <a:pPr marL="342000" lvl="2" indent="-342000" eaLnBrk="1" hangingPunct="1">
              <a:spcBef>
                <a:spcPts val="0"/>
              </a:spcBef>
              <a:spcAft>
                <a:spcPts val="600"/>
              </a:spcAft>
              <a:buFont typeface="Calibri" pitchFamily="34" charset="0"/>
              <a:buNone/>
              <a:defRPr/>
            </a:pPr>
            <a:endParaRPr lang="en-US" dirty="0" smtClean="0">
              <a:solidFill>
                <a:schemeClr val="tx1">
                  <a:lumMod val="75000"/>
                  <a:lumOff val="25000"/>
                </a:schemeClr>
              </a:solidFill>
            </a:endParaRPr>
          </a:p>
          <a:p>
            <a:pPr marL="342000" indent="-342000" eaLnBrk="1" hangingPunct="1">
              <a:spcBef>
                <a:spcPts val="0"/>
              </a:spcBef>
              <a:spcAft>
                <a:spcPts val="600"/>
              </a:spcAft>
              <a:buFontTx/>
              <a:buChar char="•"/>
              <a:defRPr/>
            </a:pPr>
            <a:r>
              <a:rPr lang="en-US" dirty="0" smtClean="0">
                <a:solidFill>
                  <a:schemeClr val="tx1">
                    <a:lumMod val="75000"/>
                    <a:lumOff val="25000"/>
                  </a:schemeClr>
                </a:solidFill>
                <a:ea typeface="ＭＳ Ｐゴシック" pitchFamily="-1" charset="-128"/>
              </a:rPr>
              <a:t>Municipalities, including those that license taxicabs or that provide conventional transportation services</a:t>
            </a:r>
          </a:p>
          <a:p>
            <a:pPr marL="342000" indent="-342000" eaLnBrk="1" hangingPunct="1">
              <a:spcBef>
                <a:spcPts val="0"/>
              </a:spcBef>
              <a:spcAft>
                <a:spcPts val="600"/>
              </a:spcAft>
              <a:defRPr/>
            </a:pPr>
            <a:endParaRPr lang="en-US"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US" dirty="0" smtClean="0">
                <a:solidFill>
                  <a:schemeClr val="tx1">
                    <a:lumMod val="75000"/>
                    <a:lumOff val="25000"/>
                  </a:schemeClr>
                </a:solidFill>
                <a:ea typeface="ＭＳ Ｐゴシック" pitchFamily="-1" charset="-128"/>
              </a:rPr>
              <a:t>Certain </a:t>
            </a:r>
            <a:r>
              <a:rPr lang="en-US" u="sng" dirty="0" smtClean="0">
                <a:solidFill>
                  <a:schemeClr val="tx1">
                    <a:lumMod val="75000"/>
                    <a:lumOff val="25000"/>
                  </a:schemeClr>
                </a:solidFill>
                <a:ea typeface="ＭＳ Ｐゴシック" pitchFamily="-1" charset="-128"/>
              </a:rPr>
              <a:t>ferries</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C5B5D9F-761E-4224-9EEE-09BAF7FE903A}" type="slidenum">
              <a:rPr lang="en-CA" altLang="en-US">
                <a:latin typeface="Calibri" panose="020F0502020204030204" pitchFamily="34" charset="0"/>
              </a:rPr>
              <a:pPr eaLnBrk="1" hangingPunct="1"/>
              <a:t>6</a:t>
            </a:fld>
            <a:endParaRPr lang="en-CA" altLang="en-US">
              <a:latin typeface="Calibri" panose="020F0502020204030204" pitchFamily="34" charset="0"/>
            </a:endParaRPr>
          </a:p>
        </p:txBody>
      </p:sp>
    </p:spTree>
    <p:extLst>
      <p:ext uri="{BB962C8B-B14F-4D97-AF65-F5344CB8AC3E}">
        <p14:creationId xmlns:p14="http://schemas.microsoft.com/office/powerpoint/2010/main" val="3579716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p:txBody>
          <a:bodyPr>
            <a:normAutofit lnSpcReduction="10000"/>
          </a:bodyPr>
          <a:lstStyle/>
          <a:p>
            <a:pPr eaLnBrk="1" hangingPunct="1">
              <a:defRPr/>
            </a:pPr>
            <a:r>
              <a:rPr lang="en-CA" b="1" dirty="0" smtClean="0">
                <a:solidFill>
                  <a:schemeClr val="tx1">
                    <a:lumMod val="75000"/>
                    <a:lumOff val="25000"/>
                  </a:schemeClr>
                </a:solidFill>
                <a:ea typeface="ＭＳ Ｐゴシック" pitchFamily="-1" charset="-128"/>
              </a:rPr>
              <a:t>NARRATION</a:t>
            </a:r>
          </a:p>
          <a:p>
            <a:pPr eaLnBrk="1" hangingPunct="1">
              <a:spcBef>
                <a:spcPts val="0"/>
              </a:spcBef>
              <a:spcAft>
                <a:spcPts val="0"/>
              </a:spcAft>
              <a:defRPr/>
            </a:pPr>
            <a:r>
              <a:rPr lang="en-US" dirty="0" smtClean="0">
                <a:solidFill>
                  <a:schemeClr val="tx1">
                    <a:lumMod val="75000"/>
                    <a:lumOff val="25000"/>
                  </a:schemeClr>
                </a:solidFill>
                <a:ea typeface="ＭＳ Ｐゴシック" pitchFamily="-1" charset="-128"/>
              </a:rPr>
              <a:t>There are transportation service providers that don’t have to comply. </a:t>
            </a:r>
            <a:r>
              <a:rPr lang="en-CA" dirty="0" smtClean="0">
                <a:solidFill>
                  <a:schemeClr val="tx1">
                    <a:lumMod val="75000"/>
                    <a:lumOff val="25000"/>
                  </a:schemeClr>
                </a:solidFill>
                <a:ea typeface="ＭＳ Ｐゴシック" pitchFamily="-1" charset="-128"/>
              </a:rPr>
              <a:t>Those who may be exempt from compliance include:</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US" dirty="0" smtClean="0">
                <a:solidFill>
                  <a:schemeClr val="tx1">
                    <a:lumMod val="75000"/>
                    <a:lumOff val="25000"/>
                  </a:schemeClr>
                </a:solidFill>
                <a:ea typeface="ＭＳ Ｐゴシック" pitchFamily="-1" charset="-128"/>
              </a:rPr>
              <a:t>Limousines and town cars</a:t>
            </a:r>
          </a:p>
          <a:p>
            <a:pPr marL="342000" indent="-342000" eaLnBrk="1" hangingPunct="1">
              <a:spcBef>
                <a:spcPts val="0"/>
              </a:spcBef>
              <a:spcAft>
                <a:spcPts val="600"/>
              </a:spcAft>
              <a:buFontTx/>
              <a:buChar char="•"/>
              <a:defRPr/>
            </a:pPr>
            <a:endParaRPr lang="en-US"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Shuttle vehicles, for example, at a</a:t>
            </a:r>
            <a:r>
              <a:rPr lang="en-US" dirty="0" err="1" smtClean="0">
                <a:solidFill>
                  <a:schemeClr val="tx1">
                    <a:lumMod val="75000"/>
                    <a:lumOff val="25000"/>
                  </a:schemeClr>
                </a:solidFill>
                <a:ea typeface="ＭＳ Ｐゴシック" pitchFamily="-1" charset="-128"/>
              </a:rPr>
              <a:t>irports</a:t>
            </a:r>
            <a:r>
              <a:rPr lang="en-US" dirty="0" smtClean="0">
                <a:solidFill>
                  <a:schemeClr val="tx1">
                    <a:lumMod val="75000"/>
                    <a:lumOff val="25000"/>
                  </a:schemeClr>
                </a:solidFill>
                <a:ea typeface="ＭＳ Ｐゴシック" pitchFamily="-1" charset="-128"/>
              </a:rPr>
              <a:t>, hotels, or casinos</a:t>
            </a:r>
          </a:p>
          <a:p>
            <a:pPr marL="342000" indent="-342000" eaLnBrk="1" hangingPunct="1">
              <a:spcBef>
                <a:spcPts val="0"/>
              </a:spcBef>
              <a:spcAft>
                <a:spcPts val="600"/>
              </a:spcAft>
              <a:buFontTx/>
              <a:buChar char="•"/>
              <a:defRPr/>
            </a:pPr>
            <a:endParaRPr lang="en-US"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Faith-based organization vehicles</a:t>
            </a:r>
          </a:p>
          <a:p>
            <a:pPr marL="342000" indent="-342000" eaLnBrk="1" hangingPunct="1">
              <a:spcBef>
                <a:spcPts val="0"/>
              </a:spcBef>
              <a:spcAft>
                <a:spcPts val="600"/>
              </a:spcAft>
              <a:buFontTx/>
              <a:buChar char="•"/>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Tour buses and tour/charter boats</a:t>
            </a:r>
          </a:p>
          <a:p>
            <a:pPr marL="342000" indent="-342000" eaLnBrk="1" hangingPunct="1">
              <a:spcBef>
                <a:spcPts val="0"/>
              </a:spcBef>
              <a:spcAft>
                <a:spcPts val="600"/>
              </a:spcAft>
              <a:buFontTx/>
              <a:buChar char="•"/>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Private school transportation</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Rides and trolleys/trams (as in amusement parks)</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Federally regulated transportation services such as airlines, VIA Rail and Greyhound</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CC6907-5E3B-4B69-B5CC-EEC0E39529EA}" type="slidenum">
              <a:rPr lang="en-CA" altLang="en-US">
                <a:latin typeface="Calibri" panose="020F0502020204030204" pitchFamily="34" charset="0"/>
              </a:rPr>
              <a:pPr eaLnBrk="1" hangingPunct="1"/>
              <a:t>7</a:t>
            </a:fld>
            <a:endParaRPr lang="en-CA" altLang="en-US">
              <a:latin typeface="Calibri" panose="020F0502020204030204" pitchFamily="34" charset="0"/>
            </a:endParaRPr>
          </a:p>
        </p:txBody>
      </p:sp>
    </p:spTree>
    <p:extLst>
      <p:ext uri="{BB962C8B-B14F-4D97-AF65-F5344CB8AC3E}">
        <p14:creationId xmlns:p14="http://schemas.microsoft.com/office/powerpoint/2010/main" val="4092430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p:txBody>
          <a:bodyPr/>
          <a:lstStyle/>
          <a:p>
            <a:pPr eaLnBrk="1" hangingPunct="1">
              <a:defRPr/>
            </a:pPr>
            <a:r>
              <a:rPr lang="en-CA" b="1" dirty="0" smtClean="0">
                <a:solidFill>
                  <a:schemeClr val="tx1">
                    <a:lumMod val="75000"/>
                    <a:lumOff val="25000"/>
                  </a:schemeClr>
                </a:solidFill>
                <a:ea typeface="ＭＳ Ｐゴシック" pitchFamily="-1" charset="-128"/>
              </a:rPr>
              <a:t>NARRATION</a:t>
            </a:r>
          </a:p>
          <a:p>
            <a:pPr eaLnBrk="1" hangingPunct="1">
              <a:spcBef>
                <a:spcPts val="0"/>
              </a:spcBef>
              <a:spcAft>
                <a:spcPts val="0"/>
              </a:spcAft>
              <a:defRPr/>
            </a:pPr>
            <a:r>
              <a:rPr lang="en-US" dirty="0" smtClean="0">
                <a:solidFill>
                  <a:schemeClr val="tx1">
                    <a:lumMod val="75000"/>
                    <a:lumOff val="25000"/>
                  </a:schemeClr>
                </a:solidFill>
                <a:ea typeface="ＭＳ Ｐゴシック" pitchFamily="-1" charset="-128"/>
              </a:rPr>
              <a:t>There are some requirements common to both </a:t>
            </a:r>
            <a:r>
              <a:rPr lang="en-US" u="sng" dirty="0" smtClean="0">
                <a:solidFill>
                  <a:schemeClr val="tx1">
                    <a:lumMod val="75000"/>
                    <a:lumOff val="25000"/>
                  </a:schemeClr>
                </a:solidFill>
                <a:ea typeface="ＭＳ Ｐゴシック" pitchFamily="-1" charset="-128"/>
              </a:rPr>
              <a:t>conventional</a:t>
            </a:r>
            <a:r>
              <a:rPr lang="en-US" dirty="0" smtClean="0">
                <a:solidFill>
                  <a:schemeClr val="tx1">
                    <a:lumMod val="75000"/>
                    <a:lumOff val="25000"/>
                  </a:schemeClr>
                </a:solidFill>
                <a:ea typeface="ＭＳ Ｐゴシック" pitchFamily="-1" charset="-128"/>
              </a:rPr>
              <a:t> and </a:t>
            </a:r>
            <a:r>
              <a:rPr lang="en-US" u="sng" dirty="0" smtClean="0">
                <a:solidFill>
                  <a:schemeClr val="tx1">
                    <a:lumMod val="75000"/>
                    <a:lumOff val="25000"/>
                  </a:schemeClr>
                </a:solidFill>
                <a:ea typeface="ＭＳ Ｐゴシック" pitchFamily="-1" charset="-128"/>
              </a:rPr>
              <a:t>specialized transportation service providers</a:t>
            </a:r>
            <a:r>
              <a:rPr lang="en-US" dirty="0" smtClean="0">
                <a:solidFill>
                  <a:schemeClr val="tx1">
                    <a:lumMod val="75000"/>
                    <a:lumOff val="25000"/>
                  </a:schemeClr>
                </a:solidFill>
                <a:ea typeface="ＭＳ Ｐゴシック" pitchFamily="-1" charset="-128"/>
              </a:rPr>
              <a:t>, such as:</a:t>
            </a:r>
          </a:p>
          <a:p>
            <a:pPr marL="342000" indent="-342000" eaLnBrk="1" hangingPunct="1">
              <a:spcBef>
                <a:spcPts val="0"/>
              </a:spcBef>
              <a:spcAft>
                <a:spcPts val="600"/>
              </a:spcAft>
              <a:defRPr/>
            </a:pPr>
            <a:endParaRPr lang="en-US"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Making information available to the public on accessibility equipment and features of their vehicles, routes, and services. </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Providing accessibility training to employees and volunteers. </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Not charging a fare to a </a:t>
            </a:r>
            <a:r>
              <a:rPr lang="en-CA" u="sng" dirty="0" smtClean="0">
                <a:solidFill>
                  <a:schemeClr val="tx1">
                    <a:lumMod val="75000"/>
                    <a:lumOff val="25000"/>
                  </a:schemeClr>
                </a:solidFill>
                <a:ea typeface="ＭＳ Ｐゴシック" pitchFamily="-1" charset="-128"/>
              </a:rPr>
              <a:t>support person</a:t>
            </a:r>
            <a:r>
              <a:rPr lang="en-CA" dirty="0" smtClean="0">
                <a:solidFill>
                  <a:schemeClr val="tx1">
                    <a:lumMod val="75000"/>
                    <a:lumOff val="25000"/>
                  </a:schemeClr>
                </a:solidFill>
                <a:ea typeface="ＭＳ Ｐゴシック" pitchFamily="-1" charset="-128"/>
              </a:rPr>
              <a:t> accompanying a person with a disability when that person requires a support person. </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dirty="0" smtClean="0">
                <a:solidFill>
                  <a:schemeClr val="tx1">
                    <a:lumMod val="75000"/>
                    <a:lumOff val="25000"/>
                  </a:schemeClr>
                </a:solidFill>
                <a:ea typeface="ＭＳ Ｐゴシック" pitchFamily="-1" charset="-128"/>
              </a:rPr>
              <a:t>Meeting additional transportation-specific requirements in their accessibility plans. </a:t>
            </a:r>
          </a:p>
          <a:p>
            <a:pPr marL="342000" indent="-342000" eaLnBrk="1" hangingPunct="1">
              <a:lnSpc>
                <a:spcPct val="80000"/>
              </a:lnSpc>
              <a:spcBef>
                <a:spcPts val="0"/>
              </a:spcBef>
              <a:spcAft>
                <a:spcPts val="600"/>
              </a:spcAft>
              <a:defRPr/>
            </a:pPr>
            <a:endParaRPr lang="en-CA" dirty="0" smtClean="0">
              <a:solidFill>
                <a:schemeClr val="tx1">
                  <a:lumMod val="75000"/>
                  <a:lumOff val="25000"/>
                </a:schemeClr>
              </a:solidFill>
              <a:ea typeface="ＭＳ Ｐゴシック" pitchFamily="-1" charset="-128"/>
            </a:endParaRPr>
          </a:p>
          <a:p>
            <a:pPr eaLnBrk="1" hangingPunct="1">
              <a:lnSpc>
                <a:spcPct val="80000"/>
              </a:lnSpc>
              <a:spcBef>
                <a:spcPts val="0"/>
              </a:spcBef>
              <a:spcAft>
                <a:spcPts val="0"/>
              </a:spcAft>
              <a:defRPr/>
            </a:pPr>
            <a:r>
              <a:rPr lang="en-CA" dirty="0" smtClean="0">
                <a:solidFill>
                  <a:schemeClr val="tx1">
                    <a:lumMod val="75000"/>
                    <a:lumOff val="25000"/>
                  </a:schemeClr>
                </a:solidFill>
                <a:ea typeface="ＭＳ Ｐゴシック" pitchFamily="-1" charset="-128"/>
              </a:rPr>
              <a:t>There are other requirements that are unique to each specific type of transportation provider, as outlined on the next few slides.</a:t>
            </a:r>
          </a:p>
          <a:p>
            <a:pPr eaLnBrk="1" hangingPunct="1">
              <a:defRPr/>
            </a:pPr>
            <a:endParaRPr lang="en-CA" dirty="0" smtClean="0">
              <a:solidFill>
                <a:schemeClr val="tx1">
                  <a:lumMod val="75000"/>
                  <a:lumOff val="25000"/>
                </a:schemeClr>
              </a:solidFill>
              <a:ea typeface="ＭＳ Ｐゴシック" pitchFamily="-1" charset="-128"/>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90BC7A-7A58-47D9-8A0D-C48B032AEB4D}" type="slidenum">
              <a:rPr lang="en-CA" altLang="en-US">
                <a:latin typeface="Calibri" panose="020F0502020204030204" pitchFamily="34" charset="0"/>
              </a:rPr>
              <a:pPr eaLnBrk="1" hangingPunct="1"/>
              <a:t>8</a:t>
            </a:fld>
            <a:endParaRPr lang="en-CA" altLang="en-US">
              <a:latin typeface="Calibri" panose="020F0502020204030204" pitchFamily="34" charset="0"/>
            </a:endParaRPr>
          </a:p>
        </p:txBody>
      </p:sp>
    </p:spTree>
    <p:extLst>
      <p:ext uri="{BB962C8B-B14F-4D97-AF65-F5344CB8AC3E}">
        <p14:creationId xmlns:p14="http://schemas.microsoft.com/office/powerpoint/2010/main" val="1255693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p:txBody>
          <a:bodyPr>
            <a:normAutofit lnSpcReduction="10000"/>
          </a:bodyPr>
          <a:lstStyle/>
          <a:p>
            <a:pPr eaLnBrk="1" hangingPunct="1">
              <a:defRPr/>
            </a:pPr>
            <a:r>
              <a:rPr lang="en-CA" b="1" dirty="0" smtClean="0">
                <a:solidFill>
                  <a:schemeClr val="tx1">
                    <a:lumMod val="75000"/>
                    <a:lumOff val="25000"/>
                  </a:schemeClr>
                </a:solidFill>
                <a:ea typeface="ＭＳ Ｐゴシック" pitchFamily="-1" charset="-128"/>
              </a:rPr>
              <a:t>NARRATION</a:t>
            </a:r>
            <a:endParaRPr lang="en-CA" dirty="0" smtClean="0">
              <a:solidFill>
                <a:schemeClr val="tx1">
                  <a:lumMod val="75000"/>
                  <a:lumOff val="25000"/>
                </a:schemeClr>
              </a:solidFill>
              <a:ea typeface="ＭＳ Ｐゴシック" pitchFamily="-1" charset="-128"/>
            </a:endParaRPr>
          </a:p>
          <a:p>
            <a:pPr eaLnBrk="1" hangingPunct="1">
              <a:spcBef>
                <a:spcPts val="0"/>
              </a:spcBef>
              <a:spcAft>
                <a:spcPts val="0"/>
              </a:spcAft>
              <a:defRPr/>
            </a:pPr>
            <a:r>
              <a:rPr lang="en-CA" dirty="0" smtClean="0">
                <a:solidFill>
                  <a:schemeClr val="tx1">
                    <a:lumMod val="75000"/>
                    <a:lumOff val="25000"/>
                  </a:schemeClr>
                </a:solidFill>
                <a:ea typeface="ＭＳ Ｐゴシック" pitchFamily="-1" charset="-128"/>
              </a:rPr>
              <a:t>Some of the requirements for conventional transportation service providers are</a:t>
            </a:r>
            <a:r>
              <a:rPr lang="en-US" dirty="0" smtClean="0">
                <a:solidFill>
                  <a:schemeClr val="tx1">
                    <a:lumMod val="75000"/>
                    <a:lumOff val="25000"/>
                  </a:schemeClr>
                </a:solidFill>
                <a:ea typeface="ＭＳ Ｐゴシック" pitchFamily="-1" charset="-128"/>
              </a:rPr>
              <a:t>:</a:t>
            </a:r>
          </a:p>
          <a:p>
            <a:pPr marL="342000" indent="-342000" eaLnBrk="1" hangingPunct="1">
              <a:spcBef>
                <a:spcPts val="0"/>
              </a:spcBef>
              <a:spcAft>
                <a:spcPts val="600"/>
              </a:spcAft>
              <a:defRPr/>
            </a:pPr>
            <a:endParaRPr lang="en-US"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b="1" dirty="0" smtClean="0">
                <a:solidFill>
                  <a:schemeClr val="tx1">
                    <a:lumMod val="75000"/>
                    <a:lumOff val="25000"/>
                  </a:schemeClr>
                </a:solidFill>
                <a:ea typeface="ＭＳ Ｐゴシック" pitchFamily="-1" charset="-128"/>
              </a:rPr>
              <a:t>Technical requirements:</a:t>
            </a:r>
            <a:r>
              <a:rPr lang="en-CA" dirty="0" smtClean="0">
                <a:solidFill>
                  <a:schemeClr val="tx1">
                    <a:lumMod val="75000"/>
                    <a:lumOff val="25000"/>
                  </a:schemeClr>
                </a:solidFill>
                <a:ea typeface="ＭＳ Ｐゴシック" pitchFamily="-1" charset="-128"/>
              </a:rPr>
              <a:t> Meeting technical requirements provided for accessible lifting devices, steps, grab bars/handrails, floor surfaces, lighting, warning indicators and alarms, and route signage.</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b="1" dirty="0" smtClean="0">
                <a:solidFill>
                  <a:schemeClr val="tx1">
                    <a:lumMod val="75000"/>
                    <a:lumOff val="25000"/>
                  </a:schemeClr>
                </a:solidFill>
                <a:ea typeface="ＭＳ Ｐゴシック" pitchFamily="-1" charset="-128"/>
              </a:rPr>
              <a:t>Fares:</a:t>
            </a:r>
            <a:r>
              <a:rPr lang="en-CA" dirty="0" smtClean="0">
                <a:solidFill>
                  <a:schemeClr val="tx1">
                    <a:lumMod val="75000"/>
                    <a:lumOff val="25000"/>
                  </a:schemeClr>
                </a:solidFill>
                <a:ea typeface="ＭＳ Ｐゴシック" pitchFamily="-1" charset="-128"/>
              </a:rPr>
              <a:t> Not charging people with disabilities a higher fare than people without disabilities, and not charging for storing </a:t>
            </a:r>
            <a:r>
              <a:rPr lang="en-CA" u="sng" dirty="0" smtClean="0">
                <a:solidFill>
                  <a:schemeClr val="tx1">
                    <a:lumMod val="75000"/>
                    <a:lumOff val="25000"/>
                  </a:schemeClr>
                </a:solidFill>
                <a:ea typeface="ＭＳ Ｐゴシック" pitchFamily="-1" charset="-128"/>
              </a:rPr>
              <a:t>mobility aids</a:t>
            </a:r>
            <a:r>
              <a:rPr lang="en-CA" dirty="0" smtClean="0">
                <a:solidFill>
                  <a:schemeClr val="tx1">
                    <a:lumMod val="75000"/>
                    <a:lumOff val="25000"/>
                  </a:schemeClr>
                </a:solidFill>
                <a:ea typeface="ＭＳ Ｐゴシック" pitchFamily="-1" charset="-128"/>
              </a:rPr>
              <a:t> or </a:t>
            </a:r>
            <a:r>
              <a:rPr lang="en-CA" u="sng" dirty="0" smtClean="0">
                <a:solidFill>
                  <a:schemeClr val="tx1">
                    <a:lumMod val="75000"/>
                    <a:lumOff val="25000"/>
                  </a:schemeClr>
                </a:solidFill>
                <a:ea typeface="ＭＳ Ｐゴシック" pitchFamily="-1" charset="-128"/>
              </a:rPr>
              <a:t>mobility assistive devices</a:t>
            </a:r>
            <a:r>
              <a:rPr lang="en-CA" dirty="0" smtClean="0">
                <a:solidFill>
                  <a:schemeClr val="tx1">
                    <a:lumMod val="75000"/>
                    <a:lumOff val="25000"/>
                  </a:schemeClr>
                </a:solidFill>
                <a:ea typeface="ＭＳ Ｐゴシック" pitchFamily="-1" charset="-128"/>
              </a:rPr>
              <a:t>, such as wheelchairs or walkers.</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b="1" dirty="0" smtClean="0">
                <a:solidFill>
                  <a:schemeClr val="tx1">
                    <a:lumMod val="75000"/>
                    <a:lumOff val="25000"/>
                  </a:schemeClr>
                </a:solidFill>
                <a:ea typeface="ＭＳ Ｐゴシック" pitchFamily="-1" charset="-128"/>
              </a:rPr>
              <a:t>Stop announcements:</a:t>
            </a:r>
            <a:r>
              <a:rPr lang="en-CA" dirty="0" smtClean="0">
                <a:solidFill>
                  <a:schemeClr val="tx1">
                    <a:lumMod val="75000"/>
                    <a:lumOff val="25000"/>
                  </a:schemeClr>
                </a:solidFill>
                <a:ea typeface="ＭＳ Ｐゴシック" pitchFamily="-1" charset="-128"/>
              </a:rPr>
              <a:t> Providing on-board audible and visual stop announcements.</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b="1" dirty="0" smtClean="0">
                <a:solidFill>
                  <a:schemeClr val="tx1">
                    <a:lumMod val="75000"/>
                    <a:lumOff val="25000"/>
                  </a:schemeClr>
                </a:solidFill>
                <a:ea typeface="ＭＳ Ｐゴシック" pitchFamily="-1" charset="-128"/>
              </a:rPr>
              <a:t>Seating:</a:t>
            </a:r>
            <a:r>
              <a:rPr lang="en-CA" dirty="0" smtClean="0">
                <a:solidFill>
                  <a:schemeClr val="tx1">
                    <a:lumMod val="75000"/>
                    <a:lumOff val="25000"/>
                  </a:schemeClr>
                </a:solidFill>
                <a:ea typeface="ＭＳ Ｐゴシック" pitchFamily="-1" charset="-128"/>
              </a:rPr>
              <a:t> Providing clearly marked seating for people with disabilities.</a:t>
            </a:r>
          </a:p>
          <a:p>
            <a:pPr marL="342000" indent="-342000" eaLnBrk="1" hangingPunct="1">
              <a:spcBef>
                <a:spcPts val="0"/>
              </a:spcBef>
              <a:spcAft>
                <a:spcPts val="600"/>
              </a:spcAft>
              <a:defRPr/>
            </a:pPr>
            <a:endParaRPr lang="en-CA" dirty="0" smtClean="0">
              <a:solidFill>
                <a:schemeClr val="tx1">
                  <a:lumMod val="75000"/>
                  <a:lumOff val="25000"/>
                </a:schemeClr>
              </a:solidFill>
              <a:ea typeface="ＭＳ Ｐゴシック" pitchFamily="-1" charset="-128"/>
            </a:endParaRPr>
          </a:p>
          <a:p>
            <a:pPr marL="342000" indent="-342000" eaLnBrk="1" hangingPunct="1">
              <a:spcBef>
                <a:spcPts val="0"/>
              </a:spcBef>
              <a:spcAft>
                <a:spcPts val="600"/>
              </a:spcAft>
              <a:buFontTx/>
              <a:buChar char="•"/>
              <a:defRPr/>
            </a:pPr>
            <a:r>
              <a:rPr lang="en-CA" b="1" dirty="0" smtClean="0">
                <a:solidFill>
                  <a:schemeClr val="tx1">
                    <a:lumMod val="75000"/>
                    <a:lumOff val="25000"/>
                  </a:schemeClr>
                </a:solidFill>
                <a:ea typeface="ＭＳ Ｐゴシック" pitchFamily="-1" charset="-128"/>
              </a:rPr>
              <a:t>Service disruptions:</a:t>
            </a:r>
            <a:r>
              <a:rPr lang="en-CA" dirty="0" smtClean="0">
                <a:solidFill>
                  <a:schemeClr val="tx1">
                    <a:lumMod val="75000"/>
                    <a:lumOff val="25000"/>
                  </a:schemeClr>
                </a:solidFill>
                <a:ea typeface="ＭＳ Ｐゴシック" pitchFamily="-1" charset="-128"/>
              </a:rPr>
              <a:t> Supporting people with disabilities during service disruptions by offering alternative accessible arrangements, if necessary, and accessible communication.</a:t>
            </a:r>
          </a:p>
          <a:p>
            <a:pPr eaLnBrk="1" hangingPunct="1">
              <a:defRPr/>
            </a:pPr>
            <a:endParaRPr lang="en-CA" b="1" dirty="0" smtClean="0">
              <a:solidFill>
                <a:schemeClr val="tx1">
                  <a:lumMod val="75000"/>
                  <a:lumOff val="25000"/>
                </a:schemeClr>
              </a:solidFill>
              <a:ea typeface="ＭＳ Ｐゴシック" pitchFamily="-1" charset="-128"/>
            </a:endParaRPr>
          </a:p>
          <a:p>
            <a:pPr eaLnBrk="1" hangingPunct="1">
              <a:defRPr/>
            </a:pPr>
            <a:endParaRPr lang="en-CA" b="1" dirty="0" smtClean="0">
              <a:solidFill>
                <a:schemeClr val="tx1">
                  <a:lumMod val="75000"/>
                  <a:lumOff val="25000"/>
                </a:schemeClr>
              </a:solidFill>
              <a:ea typeface="ＭＳ Ｐゴシック" pitchFamily="-1" charset="-128"/>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44ECE62-B779-4127-B330-F49E36F252FA}" type="slidenum">
              <a:rPr lang="en-CA" altLang="en-US">
                <a:latin typeface="Calibri" panose="020F0502020204030204" pitchFamily="34" charset="0"/>
              </a:rPr>
              <a:pPr eaLnBrk="1" hangingPunct="1"/>
              <a:t>9</a:t>
            </a:fld>
            <a:endParaRPr lang="en-CA" altLang="en-US">
              <a:latin typeface="Calibri" panose="020F0502020204030204" pitchFamily="34" charset="0"/>
            </a:endParaRPr>
          </a:p>
        </p:txBody>
      </p:sp>
    </p:spTree>
    <p:extLst>
      <p:ext uri="{BB962C8B-B14F-4D97-AF65-F5344CB8AC3E}">
        <p14:creationId xmlns:p14="http://schemas.microsoft.com/office/powerpoint/2010/main" val="2459445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228600" y="228600"/>
            <a:ext cx="8763000" cy="14478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143000"/>
            <a:ext cx="30480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019800"/>
            <a:ext cx="9144000" cy="8382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030788"/>
            <a:ext cx="9150350"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282825"/>
            <a:ext cx="7772400" cy="1470025"/>
          </a:xfrm>
        </p:spPr>
        <p:txBody>
          <a:bodyPr/>
          <a:lstStyle>
            <a:lvl1pPr>
              <a:defRPr b="1">
                <a:solidFill>
                  <a:srgbClr val="0D0D0D"/>
                </a:solidFill>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Tree>
    <p:extLst>
      <p:ext uri="{BB962C8B-B14F-4D97-AF65-F5344CB8AC3E}">
        <p14:creationId xmlns:p14="http://schemas.microsoft.com/office/powerpoint/2010/main" val="379256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Footer Placeholder 4"/>
          <p:cNvSpPr>
            <a:spLocks noGrp="1"/>
          </p:cNvSpPr>
          <p:nvPr>
            <p:ph type="ftr" sz="quarter" idx="10"/>
          </p:nvPr>
        </p:nvSpPr>
        <p:spPr/>
        <p:txBody>
          <a:bodyPr/>
          <a:lstStyle>
            <a:lvl1pPr>
              <a:defRPr/>
            </a:lvl1pPr>
          </a:lstStyle>
          <a:p>
            <a:pPr>
              <a:defRPr/>
            </a:pPr>
            <a:r>
              <a:rPr lang="en-US"/>
              <a:t>www.AccessForward.ca</a:t>
            </a:r>
            <a:endParaRPr lang="en-CA"/>
          </a:p>
        </p:txBody>
      </p:sp>
      <p:sp>
        <p:nvSpPr>
          <p:cNvPr id="4" name="Slide Number Placeholder 5"/>
          <p:cNvSpPr>
            <a:spLocks noGrp="1"/>
          </p:cNvSpPr>
          <p:nvPr>
            <p:ph type="sldNum" sz="quarter" idx="11"/>
          </p:nvPr>
        </p:nvSpPr>
        <p:spPr/>
        <p:txBody>
          <a:bodyPr/>
          <a:lstStyle>
            <a:lvl1pPr>
              <a:defRPr/>
            </a:lvl1pPr>
          </a:lstStyle>
          <a:p>
            <a:fld id="{67FA0044-B6B1-41F8-B0C0-C8936458BA65}" type="slidenum">
              <a:rPr lang="en-CA" altLang="en-US"/>
              <a:pPr/>
              <a:t>‹#›</a:t>
            </a:fld>
            <a:endParaRPr lang="en-CA" altLang="en-US"/>
          </a:p>
        </p:txBody>
      </p:sp>
    </p:spTree>
    <p:extLst>
      <p:ext uri="{BB962C8B-B14F-4D97-AF65-F5344CB8AC3E}">
        <p14:creationId xmlns:p14="http://schemas.microsoft.com/office/powerpoint/2010/main" val="2561782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www.AccessForward.ca</a:t>
            </a:r>
            <a:endParaRPr lang="en-CA"/>
          </a:p>
        </p:txBody>
      </p:sp>
      <p:sp>
        <p:nvSpPr>
          <p:cNvPr id="3" name="Slide Number Placeholder 5"/>
          <p:cNvSpPr>
            <a:spLocks noGrp="1"/>
          </p:cNvSpPr>
          <p:nvPr>
            <p:ph type="sldNum" sz="quarter" idx="11"/>
          </p:nvPr>
        </p:nvSpPr>
        <p:spPr/>
        <p:txBody>
          <a:bodyPr/>
          <a:lstStyle>
            <a:lvl1pPr>
              <a:defRPr/>
            </a:lvl1pPr>
          </a:lstStyle>
          <a:p>
            <a:fld id="{F4D29AE3-27A5-4B7B-B98C-006211F3071E}" type="slidenum">
              <a:rPr lang="en-CA" altLang="en-US"/>
              <a:pPr/>
              <a:t>‹#›</a:t>
            </a:fld>
            <a:endParaRPr lang="en-CA" altLang="en-US"/>
          </a:p>
        </p:txBody>
      </p:sp>
    </p:spTree>
    <p:extLst>
      <p:ext uri="{BB962C8B-B14F-4D97-AF65-F5344CB8AC3E}">
        <p14:creationId xmlns:p14="http://schemas.microsoft.com/office/powerpoint/2010/main" val="3422581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www.AccessForward.ca</a:t>
            </a:r>
            <a:endParaRPr lang="en-CA"/>
          </a:p>
        </p:txBody>
      </p:sp>
      <p:sp>
        <p:nvSpPr>
          <p:cNvPr id="6" name="Slide Number Placeholder 5"/>
          <p:cNvSpPr>
            <a:spLocks noGrp="1"/>
          </p:cNvSpPr>
          <p:nvPr>
            <p:ph type="sldNum" sz="quarter" idx="11"/>
          </p:nvPr>
        </p:nvSpPr>
        <p:spPr/>
        <p:txBody>
          <a:bodyPr/>
          <a:lstStyle>
            <a:lvl1pPr>
              <a:defRPr/>
            </a:lvl1pPr>
          </a:lstStyle>
          <a:p>
            <a:fld id="{F418EBDF-D13C-46A6-893C-F0F44D2AEDFE}" type="slidenum">
              <a:rPr lang="en-CA" altLang="en-US"/>
              <a:pPr/>
              <a:t>‹#›</a:t>
            </a:fld>
            <a:endParaRPr lang="en-CA" altLang="en-US"/>
          </a:p>
        </p:txBody>
      </p:sp>
    </p:spTree>
    <p:extLst>
      <p:ext uri="{BB962C8B-B14F-4D97-AF65-F5344CB8AC3E}">
        <p14:creationId xmlns:p14="http://schemas.microsoft.com/office/powerpoint/2010/main" val="808946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www.AccessForward.ca</a:t>
            </a:r>
            <a:endParaRPr lang="en-CA"/>
          </a:p>
        </p:txBody>
      </p:sp>
      <p:sp>
        <p:nvSpPr>
          <p:cNvPr id="6" name="Slide Number Placeholder 5"/>
          <p:cNvSpPr>
            <a:spLocks noGrp="1"/>
          </p:cNvSpPr>
          <p:nvPr>
            <p:ph type="sldNum" sz="quarter" idx="11"/>
          </p:nvPr>
        </p:nvSpPr>
        <p:spPr/>
        <p:txBody>
          <a:bodyPr/>
          <a:lstStyle>
            <a:lvl1pPr>
              <a:defRPr/>
            </a:lvl1pPr>
          </a:lstStyle>
          <a:p>
            <a:fld id="{3FA48F21-D713-4578-8F3A-FF65BD28FEDA}" type="slidenum">
              <a:rPr lang="en-CA" altLang="en-US"/>
              <a:pPr/>
              <a:t>‹#›</a:t>
            </a:fld>
            <a:endParaRPr lang="en-CA" altLang="en-US"/>
          </a:p>
        </p:txBody>
      </p:sp>
    </p:spTree>
    <p:extLst>
      <p:ext uri="{BB962C8B-B14F-4D97-AF65-F5344CB8AC3E}">
        <p14:creationId xmlns:p14="http://schemas.microsoft.com/office/powerpoint/2010/main" val="3471730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Footer Placeholder 4"/>
          <p:cNvSpPr>
            <a:spLocks noGrp="1"/>
          </p:cNvSpPr>
          <p:nvPr>
            <p:ph type="ftr" sz="quarter" idx="10"/>
          </p:nvPr>
        </p:nvSpPr>
        <p:spPr/>
        <p:txBody>
          <a:bodyPr/>
          <a:lstStyle>
            <a:lvl1pPr>
              <a:defRPr/>
            </a:lvl1pPr>
          </a:lstStyle>
          <a:p>
            <a:pPr>
              <a:defRPr/>
            </a:pPr>
            <a:r>
              <a:rPr lang="en-US"/>
              <a:t>www.AccessForward.ca</a:t>
            </a:r>
            <a:endParaRPr lang="en-CA"/>
          </a:p>
        </p:txBody>
      </p:sp>
      <p:sp>
        <p:nvSpPr>
          <p:cNvPr id="5" name="Slide Number Placeholder 5"/>
          <p:cNvSpPr>
            <a:spLocks noGrp="1"/>
          </p:cNvSpPr>
          <p:nvPr>
            <p:ph type="sldNum" sz="quarter" idx="11"/>
          </p:nvPr>
        </p:nvSpPr>
        <p:spPr/>
        <p:txBody>
          <a:bodyPr/>
          <a:lstStyle>
            <a:lvl1pPr>
              <a:defRPr/>
            </a:lvl1pPr>
          </a:lstStyle>
          <a:p>
            <a:fld id="{15749FB3-9980-4234-85F9-827BA7DCC72B}" type="slidenum">
              <a:rPr lang="en-CA" altLang="en-US"/>
              <a:pPr/>
              <a:t>‹#›</a:t>
            </a:fld>
            <a:endParaRPr lang="en-CA" altLang="en-US"/>
          </a:p>
        </p:txBody>
      </p:sp>
    </p:spTree>
    <p:extLst>
      <p:ext uri="{BB962C8B-B14F-4D97-AF65-F5344CB8AC3E}">
        <p14:creationId xmlns:p14="http://schemas.microsoft.com/office/powerpoint/2010/main" val="4009624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Footer Placeholder 4"/>
          <p:cNvSpPr>
            <a:spLocks noGrp="1"/>
          </p:cNvSpPr>
          <p:nvPr>
            <p:ph type="ftr" sz="quarter" idx="10"/>
          </p:nvPr>
        </p:nvSpPr>
        <p:spPr/>
        <p:txBody>
          <a:bodyPr/>
          <a:lstStyle>
            <a:lvl1pPr>
              <a:defRPr/>
            </a:lvl1pPr>
          </a:lstStyle>
          <a:p>
            <a:pPr>
              <a:defRPr/>
            </a:pPr>
            <a:r>
              <a:rPr lang="en-US"/>
              <a:t>www.AccessForward.ca</a:t>
            </a:r>
            <a:endParaRPr lang="en-CA"/>
          </a:p>
        </p:txBody>
      </p:sp>
      <p:sp>
        <p:nvSpPr>
          <p:cNvPr id="5" name="Slide Number Placeholder 5"/>
          <p:cNvSpPr>
            <a:spLocks noGrp="1"/>
          </p:cNvSpPr>
          <p:nvPr>
            <p:ph type="sldNum" sz="quarter" idx="11"/>
          </p:nvPr>
        </p:nvSpPr>
        <p:spPr/>
        <p:txBody>
          <a:bodyPr/>
          <a:lstStyle>
            <a:lvl1pPr>
              <a:defRPr/>
            </a:lvl1pPr>
          </a:lstStyle>
          <a:p>
            <a:fld id="{BCBABD0F-327B-461A-B432-98C1110E2947}" type="slidenum">
              <a:rPr lang="en-CA" altLang="en-US"/>
              <a:pPr/>
              <a:t>‹#›</a:t>
            </a:fld>
            <a:endParaRPr lang="en-CA" altLang="en-US"/>
          </a:p>
        </p:txBody>
      </p:sp>
    </p:spTree>
    <p:extLst>
      <p:ext uri="{BB962C8B-B14F-4D97-AF65-F5344CB8AC3E}">
        <p14:creationId xmlns:p14="http://schemas.microsoft.com/office/powerpoint/2010/main" val="201257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219200"/>
            <a:ext cx="822960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52400"/>
            <a:ext cx="8229600" cy="868362"/>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457200" y="1371600"/>
            <a:ext cx="8229600" cy="4754563"/>
          </a:xfrm>
        </p:spPr>
        <p:txBody>
          <a:bodyPr lIns="108000"/>
          <a:lstStyle>
            <a:lvl1pPr>
              <a:spcAft>
                <a:spcPts val="600"/>
              </a:spcAft>
              <a:defRPr sz="2000" baseline="0"/>
            </a:lvl1pPr>
            <a:lvl2pPr marL="742950" indent="-381000">
              <a:defRPr/>
            </a:lvl2pPr>
            <a:lvl3pPr>
              <a:spcAft>
                <a:spcPts val="300"/>
              </a:spcAft>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10"/>
          </p:nvPr>
        </p:nvSpPr>
        <p:spPr/>
        <p:txBody>
          <a:bodyPr/>
          <a:lstStyle>
            <a:lvl1pPr>
              <a:defRPr/>
            </a:lvl1pPr>
          </a:lstStyle>
          <a:p>
            <a:pPr>
              <a:defRPr/>
            </a:pPr>
            <a:r>
              <a:rPr lang="en-US"/>
              <a:t>www.AccessForward.ca</a:t>
            </a:r>
            <a:endParaRPr lang="en-CA"/>
          </a:p>
        </p:txBody>
      </p:sp>
      <p:sp>
        <p:nvSpPr>
          <p:cNvPr id="6" name="Slide Number Placeholder 5"/>
          <p:cNvSpPr>
            <a:spLocks noGrp="1"/>
          </p:cNvSpPr>
          <p:nvPr>
            <p:ph type="sldNum" sz="quarter" idx="11"/>
          </p:nvPr>
        </p:nvSpPr>
        <p:spPr/>
        <p:txBody>
          <a:bodyPr/>
          <a:lstStyle>
            <a:lvl1pPr>
              <a:defRPr/>
            </a:lvl1pPr>
          </a:lstStyle>
          <a:p>
            <a:fld id="{06F58A7B-6C22-4CC0-B03B-D2336989DD12}" type="slidenum">
              <a:rPr lang="en-CA" altLang="en-US"/>
              <a:pPr/>
              <a:t>‹#›</a:t>
            </a:fld>
            <a:endParaRPr lang="en-CA" altLang="en-US"/>
          </a:p>
        </p:txBody>
      </p:sp>
    </p:spTree>
    <p:extLst>
      <p:ext uri="{BB962C8B-B14F-4D97-AF65-F5344CB8AC3E}">
        <p14:creationId xmlns:p14="http://schemas.microsoft.com/office/powerpoint/2010/main" val="106667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838200"/>
            <a:ext cx="8229600"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162"/>
            <a:ext cx="8229600" cy="868362"/>
          </a:xfrm>
        </p:spPr>
        <p:txBody>
          <a:bodyPr/>
          <a:lstStyle>
            <a:lvl1pPr>
              <a:defRPr sz="3000"/>
            </a:lvl1pPr>
          </a:lstStyle>
          <a:p>
            <a:r>
              <a:rPr lang="en-US" dirty="0" smtClean="0"/>
              <a:t>Click to edit Master title style</a:t>
            </a:r>
            <a:endParaRPr lang="en-CA" dirty="0"/>
          </a:p>
        </p:txBody>
      </p:sp>
      <p:sp>
        <p:nvSpPr>
          <p:cNvPr id="3" name="Content Placeholder 2"/>
          <p:cNvSpPr>
            <a:spLocks noGrp="1"/>
          </p:cNvSpPr>
          <p:nvPr>
            <p:ph idx="1"/>
          </p:nvPr>
        </p:nvSpPr>
        <p:spPr>
          <a:xfrm>
            <a:off x="457200" y="1066800"/>
            <a:ext cx="8229600" cy="5059363"/>
          </a:xfrm>
        </p:spPr>
        <p:txBody>
          <a:bodyPr lIns="108000"/>
          <a:lstStyle>
            <a:lvl1pPr>
              <a:spcAft>
                <a:spcPts val="600"/>
              </a:spcAft>
              <a:defRPr sz="2000" baseline="0"/>
            </a:lvl1pPr>
            <a:lvl2pPr marL="742950" indent="-381000">
              <a:defRPr/>
            </a:lvl2pPr>
            <a:lvl3pPr>
              <a:spcAft>
                <a:spcPts val="300"/>
              </a:spcAft>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10"/>
          </p:nvPr>
        </p:nvSpPr>
        <p:spPr/>
        <p:txBody>
          <a:bodyPr/>
          <a:lstStyle>
            <a:lvl1pPr>
              <a:defRPr/>
            </a:lvl1pPr>
          </a:lstStyle>
          <a:p>
            <a:pPr>
              <a:defRPr/>
            </a:pPr>
            <a:r>
              <a:rPr lang="en-US"/>
              <a:t>www.AccessForward.ca</a:t>
            </a:r>
            <a:endParaRPr lang="en-CA"/>
          </a:p>
        </p:txBody>
      </p:sp>
      <p:sp>
        <p:nvSpPr>
          <p:cNvPr id="6" name="Slide Number Placeholder 5"/>
          <p:cNvSpPr>
            <a:spLocks noGrp="1"/>
          </p:cNvSpPr>
          <p:nvPr>
            <p:ph type="sldNum" sz="quarter" idx="11"/>
          </p:nvPr>
        </p:nvSpPr>
        <p:spPr/>
        <p:txBody>
          <a:bodyPr/>
          <a:lstStyle>
            <a:lvl1pPr>
              <a:defRPr/>
            </a:lvl1pPr>
          </a:lstStyle>
          <a:p>
            <a:fld id="{F0D97C07-D887-4281-BE78-80610F42A4EB}" type="slidenum">
              <a:rPr lang="en-CA" altLang="en-US"/>
              <a:pPr/>
              <a:t>‹#›</a:t>
            </a:fld>
            <a:endParaRPr lang="en-CA" altLang="en-US"/>
          </a:p>
        </p:txBody>
      </p:sp>
    </p:spTree>
    <p:extLst>
      <p:ext uri="{BB962C8B-B14F-4D97-AF65-F5344CB8AC3E}">
        <p14:creationId xmlns:p14="http://schemas.microsoft.com/office/powerpoint/2010/main" val="3625173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381000"/>
            <a:ext cx="8407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exclamatio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458788"/>
            <a:ext cx="11763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19100"/>
            <a:ext cx="8229600" cy="914400"/>
          </a:xfrm>
        </p:spPr>
        <p:txBody>
          <a:bodyPr/>
          <a:lstStyle>
            <a:lvl1pPr>
              <a:defRPr>
                <a:solidFill>
                  <a:srgbClr val="FFFFFF"/>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447800"/>
            <a:ext cx="8229600" cy="4525963"/>
          </a:xfrm>
        </p:spPr>
        <p:txBody>
          <a:bodyPr/>
          <a:lstStyle>
            <a:lvl1pPr>
              <a:spcAft>
                <a:spcPts val="600"/>
              </a:spcAft>
              <a:defRPr sz="2100" baseline="0"/>
            </a:lvl1pPr>
            <a:lvl2pPr marL="742950" indent="-381000">
              <a:defRPr sz="2100"/>
            </a:lvl2pPr>
            <a:lvl3pPr>
              <a:spcAft>
                <a:spcPts val="300"/>
              </a:spcAft>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4"/>
          <p:cNvSpPr>
            <a:spLocks noGrp="1"/>
          </p:cNvSpPr>
          <p:nvPr>
            <p:ph type="ftr" sz="quarter" idx="10"/>
          </p:nvPr>
        </p:nvSpPr>
        <p:spPr/>
        <p:txBody>
          <a:bodyPr/>
          <a:lstStyle>
            <a:lvl1pPr>
              <a:defRPr/>
            </a:lvl1pPr>
          </a:lstStyle>
          <a:p>
            <a:pPr>
              <a:defRPr/>
            </a:pPr>
            <a:r>
              <a:rPr lang="en-US"/>
              <a:t>www.AccessForward.ca</a:t>
            </a:r>
            <a:endParaRPr lang="en-CA"/>
          </a:p>
        </p:txBody>
      </p:sp>
      <p:sp>
        <p:nvSpPr>
          <p:cNvPr id="7" name="Slide Number Placeholder 5"/>
          <p:cNvSpPr>
            <a:spLocks noGrp="1"/>
          </p:cNvSpPr>
          <p:nvPr>
            <p:ph type="sldNum" sz="quarter" idx="11"/>
          </p:nvPr>
        </p:nvSpPr>
        <p:spPr/>
        <p:txBody>
          <a:bodyPr/>
          <a:lstStyle>
            <a:lvl1pPr>
              <a:defRPr/>
            </a:lvl1pPr>
          </a:lstStyle>
          <a:p>
            <a:fld id="{206C8E23-7E7D-45AB-BA00-7EF0154ECDB0}" type="slidenum">
              <a:rPr lang="en-CA" altLang="en-US"/>
              <a:pPr/>
              <a:t>‹#›</a:t>
            </a:fld>
            <a:endParaRPr lang="en-CA" altLang="en-US"/>
          </a:p>
        </p:txBody>
      </p:sp>
    </p:spTree>
    <p:extLst>
      <p:ext uri="{BB962C8B-B14F-4D97-AF65-F5344CB8AC3E}">
        <p14:creationId xmlns:p14="http://schemas.microsoft.com/office/powerpoint/2010/main" val="12785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381000"/>
            <a:ext cx="8407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questio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39013" y="338138"/>
            <a:ext cx="145732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19100"/>
            <a:ext cx="8229600" cy="914400"/>
          </a:xfrm>
        </p:spPr>
        <p:txBody>
          <a:bodyPr/>
          <a:lstStyle>
            <a:lvl1pPr>
              <a:defRPr>
                <a:solidFill>
                  <a:srgbClr val="FFFFFF"/>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447800"/>
            <a:ext cx="8229600" cy="4525963"/>
          </a:xfrm>
        </p:spPr>
        <p:txBody>
          <a:bodyPr/>
          <a:lstStyle>
            <a:lvl1pPr>
              <a:spcAft>
                <a:spcPts val="600"/>
              </a:spcAft>
              <a:defRPr sz="2100" baseline="0"/>
            </a:lvl1pPr>
            <a:lvl2pPr marL="742950" indent="-381000">
              <a:defRPr sz="2100"/>
            </a:lvl2pPr>
            <a:lvl3pPr>
              <a:spcAft>
                <a:spcPts val="300"/>
              </a:spcAft>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4"/>
          <p:cNvSpPr>
            <a:spLocks noGrp="1"/>
          </p:cNvSpPr>
          <p:nvPr>
            <p:ph type="ftr" sz="quarter" idx="10"/>
          </p:nvPr>
        </p:nvSpPr>
        <p:spPr/>
        <p:txBody>
          <a:bodyPr/>
          <a:lstStyle>
            <a:lvl1pPr>
              <a:defRPr/>
            </a:lvl1pPr>
          </a:lstStyle>
          <a:p>
            <a:pPr>
              <a:defRPr/>
            </a:pPr>
            <a:r>
              <a:rPr lang="en-US"/>
              <a:t>www.AccessForward.ca</a:t>
            </a:r>
            <a:endParaRPr lang="en-CA"/>
          </a:p>
        </p:txBody>
      </p:sp>
      <p:sp>
        <p:nvSpPr>
          <p:cNvPr id="7" name="Slide Number Placeholder 5"/>
          <p:cNvSpPr>
            <a:spLocks noGrp="1"/>
          </p:cNvSpPr>
          <p:nvPr>
            <p:ph type="sldNum" sz="quarter" idx="11"/>
          </p:nvPr>
        </p:nvSpPr>
        <p:spPr/>
        <p:txBody>
          <a:bodyPr/>
          <a:lstStyle>
            <a:lvl1pPr>
              <a:defRPr/>
            </a:lvl1pPr>
          </a:lstStyle>
          <a:p>
            <a:fld id="{6615E83A-EF62-4735-B74E-881274D9CD8D}" type="slidenum">
              <a:rPr lang="en-CA" altLang="en-US"/>
              <a:pPr/>
              <a:t>‹#›</a:t>
            </a:fld>
            <a:endParaRPr lang="en-CA" altLang="en-US"/>
          </a:p>
        </p:txBody>
      </p:sp>
    </p:spTree>
    <p:extLst>
      <p:ext uri="{BB962C8B-B14F-4D97-AF65-F5344CB8AC3E}">
        <p14:creationId xmlns:p14="http://schemas.microsoft.com/office/powerpoint/2010/main" val="568383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381000"/>
            <a:ext cx="8407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312738"/>
            <a:ext cx="8229600" cy="1143000"/>
          </a:xfrm>
        </p:spPr>
        <p:txBody>
          <a:bodyPr/>
          <a:lstStyle>
            <a:lvl1pPr>
              <a:defRPr>
                <a:solidFill>
                  <a:srgbClr val="FFFFFF"/>
                </a:solidFill>
              </a:defRPr>
            </a:lvl1pPr>
          </a:lstStyle>
          <a:p>
            <a:r>
              <a:rPr lang="en-US" dirty="0" smtClean="0"/>
              <a:t>Click to edit Master title style</a:t>
            </a:r>
            <a:endParaRPr lang="en-CA" dirty="0"/>
          </a:p>
        </p:txBody>
      </p:sp>
      <p:sp>
        <p:nvSpPr>
          <p:cNvPr id="9" name="Content Placeholder 2"/>
          <p:cNvSpPr>
            <a:spLocks noGrp="1"/>
          </p:cNvSpPr>
          <p:nvPr>
            <p:ph idx="1"/>
          </p:nvPr>
        </p:nvSpPr>
        <p:spPr>
          <a:xfrm>
            <a:off x="457200" y="1600200"/>
            <a:ext cx="8229600" cy="4525963"/>
          </a:xfrm>
        </p:spPr>
        <p:txBody>
          <a:bodyPr/>
          <a:lstStyle>
            <a:lvl1pPr>
              <a:spcAft>
                <a:spcPts val="600"/>
              </a:spcAft>
              <a:defRPr sz="2100" baseline="0"/>
            </a:lvl1pPr>
            <a:lvl2pPr marL="742950" indent="-381000">
              <a:defRPr sz="2100"/>
            </a:lvl2pPr>
            <a:lvl3pPr>
              <a:spcAft>
                <a:spcPts val="300"/>
              </a:spcAft>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10"/>
          </p:nvPr>
        </p:nvSpPr>
        <p:spPr/>
        <p:txBody>
          <a:bodyPr/>
          <a:lstStyle>
            <a:lvl1pPr>
              <a:defRPr/>
            </a:lvl1pPr>
          </a:lstStyle>
          <a:p>
            <a:pPr>
              <a:defRPr/>
            </a:pPr>
            <a:r>
              <a:rPr lang="en-US"/>
              <a:t>www.AccessForward.ca</a:t>
            </a:r>
            <a:endParaRPr lang="en-CA"/>
          </a:p>
        </p:txBody>
      </p:sp>
      <p:sp>
        <p:nvSpPr>
          <p:cNvPr id="6" name="Slide Number Placeholder 5"/>
          <p:cNvSpPr>
            <a:spLocks noGrp="1"/>
          </p:cNvSpPr>
          <p:nvPr>
            <p:ph type="sldNum" sz="quarter" idx="11"/>
          </p:nvPr>
        </p:nvSpPr>
        <p:spPr/>
        <p:txBody>
          <a:bodyPr/>
          <a:lstStyle>
            <a:lvl1pPr>
              <a:defRPr/>
            </a:lvl1pPr>
          </a:lstStyle>
          <a:p>
            <a:fld id="{25AAB420-479A-41B1-9E9F-F4105666F0D6}" type="slidenum">
              <a:rPr lang="en-CA" altLang="en-US"/>
              <a:pPr/>
              <a:t>‹#›</a:t>
            </a:fld>
            <a:endParaRPr lang="en-CA" altLang="en-US"/>
          </a:p>
        </p:txBody>
      </p:sp>
    </p:spTree>
    <p:extLst>
      <p:ext uri="{BB962C8B-B14F-4D97-AF65-F5344CB8AC3E}">
        <p14:creationId xmlns:p14="http://schemas.microsoft.com/office/powerpoint/2010/main" val="3396016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www.AccessForward.ca</a:t>
            </a:r>
            <a:endParaRPr lang="en-CA"/>
          </a:p>
        </p:txBody>
      </p:sp>
      <p:sp>
        <p:nvSpPr>
          <p:cNvPr id="5" name="Slide Number Placeholder 5"/>
          <p:cNvSpPr>
            <a:spLocks noGrp="1"/>
          </p:cNvSpPr>
          <p:nvPr>
            <p:ph type="sldNum" sz="quarter" idx="11"/>
          </p:nvPr>
        </p:nvSpPr>
        <p:spPr/>
        <p:txBody>
          <a:bodyPr/>
          <a:lstStyle>
            <a:lvl1pPr>
              <a:defRPr/>
            </a:lvl1pPr>
          </a:lstStyle>
          <a:p>
            <a:fld id="{87372B5F-88C5-4670-93BF-900E5FA28816}" type="slidenum">
              <a:rPr lang="en-CA" altLang="en-US"/>
              <a:pPr/>
              <a:t>‹#›</a:t>
            </a:fld>
            <a:endParaRPr lang="en-CA" altLang="en-US"/>
          </a:p>
        </p:txBody>
      </p:sp>
    </p:spTree>
    <p:extLst>
      <p:ext uri="{BB962C8B-B14F-4D97-AF65-F5344CB8AC3E}">
        <p14:creationId xmlns:p14="http://schemas.microsoft.com/office/powerpoint/2010/main" val="34587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10"/>
          </p:nvPr>
        </p:nvSpPr>
        <p:spPr/>
        <p:txBody>
          <a:bodyPr/>
          <a:lstStyle>
            <a:lvl1pPr>
              <a:defRPr/>
            </a:lvl1pPr>
          </a:lstStyle>
          <a:p>
            <a:pPr>
              <a:defRPr/>
            </a:pPr>
            <a:r>
              <a:rPr lang="en-US"/>
              <a:t>www.AccessForward.ca</a:t>
            </a:r>
            <a:endParaRPr lang="en-CA"/>
          </a:p>
        </p:txBody>
      </p:sp>
      <p:sp>
        <p:nvSpPr>
          <p:cNvPr id="6" name="Slide Number Placeholder 5"/>
          <p:cNvSpPr>
            <a:spLocks noGrp="1"/>
          </p:cNvSpPr>
          <p:nvPr>
            <p:ph type="sldNum" sz="quarter" idx="11"/>
          </p:nvPr>
        </p:nvSpPr>
        <p:spPr/>
        <p:txBody>
          <a:bodyPr/>
          <a:lstStyle>
            <a:lvl1pPr>
              <a:defRPr/>
            </a:lvl1pPr>
          </a:lstStyle>
          <a:p>
            <a:fld id="{E4DBC5FE-F54E-4381-A71C-CAFF1BB5F693}" type="slidenum">
              <a:rPr lang="en-CA" altLang="en-US"/>
              <a:pPr/>
              <a:t>‹#›</a:t>
            </a:fld>
            <a:endParaRPr lang="en-CA" altLang="en-US"/>
          </a:p>
        </p:txBody>
      </p:sp>
    </p:spTree>
    <p:extLst>
      <p:ext uri="{BB962C8B-B14F-4D97-AF65-F5344CB8AC3E}">
        <p14:creationId xmlns:p14="http://schemas.microsoft.com/office/powerpoint/2010/main" val="1820125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Footer Placeholder 4"/>
          <p:cNvSpPr>
            <a:spLocks noGrp="1"/>
          </p:cNvSpPr>
          <p:nvPr>
            <p:ph type="ftr" sz="quarter" idx="10"/>
          </p:nvPr>
        </p:nvSpPr>
        <p:spPr/>
        <p:txBody>
          <a:bodyPr/>
          <a:lstStyle>
            <a:lvl1pPr>
              <a:defRPr/>
            </a:lvl1pPr>
          </a:lstStyle>
          <a:p>
            <a:pPr>
              <a:defRPr/>
            </a:pPr>
            <a:r>
              <a:rPr lang="en-US"/>
              <a:t>www.AccessForward.ca</a:t>
            </a:r>
            <a:endParaRPr lang="en-CA"/>
          </a:p>
        </p:txBody>
      </p:sp>
      <p:sp>
        <p:nvSpPr>
          <p:cNvPr id="8" name="Slide Number Placeholder 5"/>
          <p:cNvSpPr>
            <a:spLocks noGrp="1"/>
          </p:cNvSpPr>
          <p:nvPr>
            <p:ph type="sldNum" sz="quarter" idx="11"/>
          </p:nvPr>
        </p:nvSpPr>
        <p:spPr/>
        <p:txBody>
          <a:bodyPr/>
          <a:lstStyle>
            <a:lvl1pPr>
              <a:defRPr/>
            </a:lvl1pPr>
          </a:lstStyle>
          <a:p>
            <a:fld id="{66C987B5-2757-4A26-ACE4-FFE7B3A0B7A6}" type="slidenum">
              <a:rPr lang="en-CA" altLang="en-US"/>
              <a:pPr/>
              <a:t>‹#›</a:t>
            </a:fld>
            <a:endParaRPr lang="en-CA" altLang="en-US"/>
          </a:p>
        </p:txBody>
      </p:sp>
    </p:spTree>
    <p:extLst>
      <p:ext uri="{BB962C8B-B14F-4D97-AF65-F5344CB8AC3E}">
        <p14:creationId xmlns:p14="http://schemas.microsoft.com/office/powerpoint/2010/main" val="320435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5" name="Footer Placeholder 4"/>
          <p:cNvSpPr>
            <a:spLocks noGrp="1"/>
          </p:cNvSpPr>
          <p:nvPr>
            <p:ph type="ftr" sz="quarter" idx="3"/>
          </p:nvPr>
        </p:nvSpPr>
        <p:spPr>
          <a:xfrm>
            <a:off x="3124200" y="6264275"/>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898989"/>
                </a:solidFill>
                <a:latin typeface="Calibri" pitchFamily="-1" charset="0"/>
                <a:cs typeface="Arial" charset="0"/>
              </a:defRPr>
            </a:lvl1pPr>
          </a:lstStyle>
          <a:p>
            <a:pPr>
              <a:defRPr/>
            </a:pPr>
            <a:r>
              <a:rPr lang="en-US"/>
              <a:t>www.AccessForward.ca</a:t>
            </a:r>
            <a:endParaRPr lang="en-CA"/>
          </a:p>
        </p:txBody>
      </p:sp>
      <p:sp>
        <p:nvSpPr>
          <p:cNvPr id="6" name="Slide Number Placeholder 5"/>
          <p:cNvSpPr>
            <a:spLocks noGrp="1"/>
          </p:cNvSpPr>
          <p:nvPr>
            <p:ph type="sldNum" sz="quarter" idx="4"/>
          </p:nvPr>
        </p:nvSpPr>
        <p:spPr>
          <a:xfrm>
            <a:off x="6553200" y="62642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77C31D99-75CD-421C-9CEB-4615DF111ED6}" type="slidenum">
              <a:rPr lang="en-CA" altLang="en-US"/>
              <a:pPr/>
              <a:t>‹#›</a:t>
            </a:fld>
            <a:endParaRPr lang="en-CA" altLang="en-US"/>
          </a:p>
        </p:txBody>
      </p:sp>
      <p:pic>
        <p:nvPicPr>
          <p:cNvPr id="1030" name="Picture 6"/>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6025"/>
            <a:ext cx="20574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6078538"/>
            <a:ext cx="822960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52" r:id="rId1"/>
    <p:sldLayoutId id="2147484453" r:id="rId2"/>
    <p:sldLayoutId id="2147484454" r:id="rId3"/>
    <p:sldLayoutId id="2147484455" r:id="rId4"/>
    <p:sldLayoutId id="2147484456" r:id="rId5"/>
    <p:sldLayoutId id="2147484457" r:id="rId6"/>
    <p:sldLayoutId id="2147484443" r:id="rId7"/>
    <p:sldLayoutId id="2147484444" r:id="rId8"/>
    <p:sldLayoutId id="2147484445" r:id="rId9"/>
    <p:sldLayoutId id="2147484446" r:id="rId10"/>
    <p:sldLayoutId id="2147484447" r:id="rId11"/>
    <p:sldLayoutId id="2147484448" r:id="rId12"/>
    <p:sldLayoutId id="2147484449" r:id="rId13"/>
    <p:sldLayoutId id="2147484450" r:id="rId14"/>
    <p:sldLayoutId id="2147484451" r:id="rId15"/>
  </p:sldLayoutIdLst>
  <p:hf hdr="0" dt="0"/>
  <p:txStyles>
    <p:titleStyle>
      <a:lvl1pPr algn="ctr" rtl="0" eaLnBrk="0" fontAlgn="base" hangingPunct="0">
        <a:spcBef>
          <a:spcPct val="0"/>
        </a:spcBef>
        <a:spcAft>
          <a:spcPct val="0"/>
        </a:spcAft>
        <a:defRPr sz="3600" kern="1200" cap="all">
          <a:solidFill>
            <a:srgbClr val="E46C0A"/>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3600">
          <a:solidFill>
            <a:srgbClr val="E46C0A"/>
          </a:solidFill>
          <a:latin typeface="Calibri"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3600">
          <a:solidFill>
            <a:srgbClr val="E46C0A"/>
          </a:solidFill>
          <a:latin typeface="Calibri"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3600">
          <a:solidFill>
            <a:srgbClr val="E46C0A"/>
          </a:solidFill>
          <a:latin typeface="Calibri"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3600">
          <a:solidFill>
            <a:srgbClr val="E46C0A"/>
          </a:solidFill>
          <a:latin typeface="Calibri"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0"/>
        </a:spcBef>
        <a:spcAft>
          <a:spcPct val="0"/>
        </a:spcAft>
        <a:buFont typeface="Arial" panose="020B0604020202020204" pitchFamily="34" charset="0"/>
        <a:buChar char="•"/>
        <a:defRPr sz="2000" kern="1200">
          <a:solidFill>
            <a:srgbClr val="404040"/>
          </a:solidFill>
          <a:latin typeface="+mn-lt"/>
          <a:ea typeface="ＭＳ Ｐゴシック" pitchFamily="-1" charset="-128"/>
          <a:cs typeface="ＭＳ Ｐゴシック" pitchFamily="-1" charset="-128"/>
        </a:defRPr>
      </a:lvl1pPr>
      <a:lvl2pPr marL="742950" indent="-285750" algn="l" rtl="0" eaLnBrk="0" fontAlgn="base" hangingPunct="0">
        <a:spcBef>
          <a:spcPct val="0"/>
        </a:spcBef>
        <a:spcAft>
          <a:spcPct val="0"/>
        </a:spcAft>
        <a:buFont typeface="Arial" panose="020B0604020202020204" pitchFamily="34" charset="0"/>
        <a:buChar char="–"/>
        <a:defRPr sz="2000" kern="1200">
          <a:solidFill>
            <a:srgbClr val="404040"/>
          </a:solidFill>
          <a:latin typeface="+mn-lt"/>
          <a:ea typeface="ＭＳ Ｐゴシック" pitchFamily="-1" charset="-128"/>
          <a:cs typeface="+mn-cs"/>
        </a:defRPr>
      </a:lvl2pPr>
      <a:lvl3pPr marL="1143000" indent="-228600" algn="l" rtl="0" eaLnBrk="0" fontAlgn="base" hangingPunct="0">
        <a:spcBef>
          <a:spcPct val="0"/>
        </a:spcBef>
        <a:spcAft>
          <a:spcPct val="0"/>
        </a:spcAft>
        <a:buFont typeface="Arial" panose="020B0604020202020204" pitchFamily="34" charset="0"/>
        <a:buChar char="•"/>
        <a:defRPr kern="1200">
          <a:solidFill>
            <a:srgbClr val="404040"/>
          </a:solidFill>
          <a:latin typeface="+mn-lt"/>
          <a:ea typeface="ＭＳ Ｐゴシック" pitchFamily="-1" charset="-128"/>
          <a:cs typeface="+mn-cs"/>
        </a:defRPr>
      </a:lvl3pPr>
      <a:lvl4pPr marL="1600200" indent="-228600" algn="l" rtl="0" eaLnBrk="0" fontAlgn="base" hangingPunct="0">
        <a:spcBef>
          <a:spcPct val="0"/>
        </a:spcBef>
        <a:spcAft>
          <a:spcPct val="0"/>
        </a:spcAft>
        <a:buFont typeface="Arial" panose="020B0604020202020204" pitchFamily="34" charset="0"/>
        <a:buChar char="–"/>
        <a:defRPr kern="1200">
          <a:solidFill>
            <a:srgbClr val="404040"/>
          </a:solidFill>
          <a:latin typeface="+mn-lt"/>
          <a:ea typeface="ＭＳ Ｐゴシック" pitchFamily="-1" charset="-128"/>
          <a:cs typeface="+mn-cs"/>
        </a:defRPr>
      </a:lvl4pPr>
      <a:lvl5pPr marL="2057400" indent="-228600" algn="l" rtl="0" eaLnBrk="0" fontAlgn="base" hangingPunct="0">
        <a:spcBef>
          <a:spcPct val="0"/>
        </a:spcBef>
        <a:spcAft>
          <a:spcPct val="0"/>
        </a:spcAft>
        <a:buFont typeface="Arial" panose="020B0604020202020204" pitchFamily="34" charset="0"/>
        <a:buChar char="»"/>
        <a:defRPr kern="1200">
          <a:solidFill>
            <a:srgbClr val="404040"/>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5" descr="A man and woman review a document, and anothe person types on a key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737100"/>
            <a:ext cx="2641600"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ubtitle 2"/>
          <p:cNvSpPr>
            <a:spLocks noGrp="1"/>
          </p:cNvSpPr>
          <p:nvPr>
            <p:ph type="subTitle" idx="1"/>
          </p:nvPr>
        </p:nvSpPr>
        <p:spPr/>
        <p:txBody>
          <a:bodyPr/>
          <a:lstStyle/>
          <a:p>
            <a:r>
              <a:rPr lang="en-CA" altLang="en-US" smtClean="0">
                <a:solidFill>
                  <a:srgbClr val="898989"/>
                </a:solidFill>
                <a:ea typeface="ＭＳ Ｐゴシック" panose="020B0600070205080204" pitchFamily="34" charset="-128"/>
              </a:rPr>
              <a:t>Training Module for the Transportation Standard</a:t>
            </a:r>
          </a:p>
        </p:txBody>
      </p:sp>
      <p:sp>
        <p:nvSpPr>
          <p:cNvPr id="17410" name="Title 1"/>
          <p:cNvSpPr>
            <a:spLocks noGrp="1"/>
          </p:cNvSpPr>
          <p:nvPr>
            <p:ph type="ctrTitle"/>
          </p:nvPr>
        </p:nvSpPr>
        <p:spPr/>
        <p:txBody>
          <a:bodyPr/>
          <a:lstStyle/>
          <a:p>
            <a:pPr>
              <a:defRPr/>
            </a:pPr>
            <a:r>
              <a:rPr lang="en-CA" smtClean="0"/>
              <a:t>Integrated Accessibility Standards Regulation</a:t>
            </a:r>
            <a:br>
              <a:rPr lang="en-CA" smtClean="0"/>
            </a:br>
            <a:endParaRPr lang="en-CA" smtClean="0"/>
          </a:p>
        </p:txBody>
      </p:sp>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9F446BE-ABC4-4D34-B347-3F7C95F2C45D}" type="slidenum">
              <a:rPr lang="en-CA" altLang="en-US">
                <a:solidFill>
                  <a:srgbClr val="898989"/>
                </a:solidFill>
                <a:latin typeface="Calibri" panose="020F0502020204030204" pitchFamily="34" charset="0"/>
              </a:rPr>
              <a:pPr eaLnBrk="1" hangingPunct="1"/>
              <a:t>10</a:t>
            </a:fld>
            <a:endParaRPr lang="en-CA" altLang="en-US">
              <a:solidFill>
                <a:srgbClr val="898989"/>
              </a:solidFill>
              <a:latin typeface="Calibri" panose="020F0502020204030204" pitchFamily="34" charset="0"/>
            </a:endParaRPr>
          </a:p>
        </p:txBody>
      </p:sp>
      <p:sp>
        <p:nvSpPr>
          <p:cNvPr id="17413"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pic>
        <p:nvPicPr>
          <p:cNvPr id="17414" name="Picture 5" descr="People enter and exit a streetca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2813" y="3141663"/>
            <a:ext cx="4778375"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Content Placeholder 2"/>
          <p:cNvSpPr>
            <a:spLocks noGrp="1"/>
          </p:cNvSpPr>
          <p:nvPr>
            <p:ph idx="1"/>
          </p:nvPr>
        </p:nvSpPr>
        <p:spPr/>
        <p:txBody>
          <a:bodyPr/>
          <a:lstStyle/>
          <a:p>
            <a:pPr>
              <a:buFont typeface="Arial" charset="0"/>
              <a:buChar char="•"/>
              <a:defRPr/>
            </a:pPr>
            <a:r>
              <a:rPr lang="en-CA" dirty="0" smtClean="0">
                <a:solidFill>
                  <a:schemeClr val="tx1">
                    <a:lumMod val="75000"/>
                    <a:lumOff val="25000"/>
                  </a:schemeClr>
                </a:solidFill>
              </a:rPr>
              <a:t>Compliance dates for requirements for conventional transportation service providers range from July 1, 2011 to January 1, 2017.</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For more information on the specific requirements and dates for compliance, refer to the timelines tool for details.</a:t>
            </a:r>
          </a:p>
          <a:p>
            <a:pPr>
              <a:buFont typeface="Arial" charset="0"/>
              <a:buChar char="•"/>
              <a:defRPr/>
            </a:pPr>
            <a:endParaRPr lang="en-CA" dirty="0" smtClean="0">
              <a:solidFill>
                <a:schemeClr val="tx1">
                  <a:lumMod val="75000"/>
                  <a:lumOff val="25000"/>
                </a:schemeClr>
              </a:solidFill>
            </a:endParaRPr>
          </a:p>
        </p:txBody>
      </p:sp>
      <p:sp>
        <p:nvSpPr>
          <p:cNvPr id="36866" name="Title 1"/>
          <p:cNvSpPr>
            <a:spLocks noGrp="1"/>
          </p:cNvSpPr>
          <p:nvPr>
            <p:ph type="title"/>
          </p:nvPr>
        </p:nvSpPr>
        <p:spPr>
          <a:xfrm>
            <a:off x="457200" y="152400"/>
            <a:ext cx="8229600" cy="868363"/>
          </a:xfrm>
        </p:spPr>
        <p:txBody>
          <a:bodyPr/>
          <a:lstStyle/>
          <a:p>
            <a:pPr>
              <a:defRPr/>
            </a:pPr>
            <a:r>
              <a:rPr lang="en-CA" dirty="0" smtClean="0">
                <a:solidFill>
                  <a:schemeClr val="tx1"/>
                </a:solidFill>
              </a:rPr>
              <a:t>Compliance dates for conventional</a:t>
            </a:r>
            <a:br>
              <a:rPr lang="en-CA" dirty="0" smtClean="0">
                <a:solidFill>
                  <a:schemeClr val="tx1"/>
                </a:solidFill>
              </a:rPr>
            </a:br>
            <a:r>
              <a:rPr lang="en-CA" dirty="0" smtClean="0">
                <a:solidFill>
                  <a:schemeClr val="tx1"/>
                </a:solidFill>
              </a:rPr>
              <a:t>transportation service providers</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20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20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F86520C-9F34-45D8-9171-E7DBA369469A}" type="slidenum">
              <a:rPr lang="en-CA" altLang="en-US">
                <a:solidFill>
                  <a:srgbClr val="898989"/>
                </a:solidFill>
                <a:latin typeface="Calibri" panose="020F0502020204030204" pitchFamily="34" charset="0"/>
              </a:rPr>
              <a:pPr eaLnBrk="1" hangingPunct="1"/>
              <a:t>11</a:t>
            </a:fld>
            <a:endParaRPr lang="en-CA" altLang="en-US">
              <a:solidFill>
                <a:srgbClr val="898989"/>
              </a:solidFill>
              <a:latin typeface="Calibri" panose="020F0502020204030204" pitchFamily="34" charset="0"/>
            </a:endParaRPr>
          </a:p>
        </p:txBody>
      </p:sp>
      <p:sp>
        <p:nvSpPr>
          <p:cNvPr id="18437"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19459" name="Content Placeholder 2"/>
          <p:cNvSpPr>
            <a:spLocks noGrp="1"/>
          </p:cNvSpPr>
          <p:nvPr>
            <p:ph idx="1"/>
          </p:nvPr>
        </p:nvSpPr>
        <p:spPr>
          <a:xfrm>
            <a:off x="468313" y="1268413"/>
            <a:ext cx="8675687" cy="4754562"/>
          </a:xfrm>
        </p:spPr>
        <p:txBody>
          <a:bodyPr/>
          <a:lstStyle/>
          <a:p>
            <a:pPr marL="0" indent="0">
              <a:buFont typeface="Arial" charset="0"/>
              <a:buNone/>
              <a:defRPr/>
            </a:pPr>
            <a:r>
              <a:rPr lang="en-CA" dirty="0" smtClean="0">
                <a:solidFill>
                  <a:schemeClr val="tx1">
                    <a:lumMod val="75000"/>
                    <a:lumOff val="25000"/>
                  </a:schemeClr>
                </a:solidFill>
              </a:rPr>
              <a:t>People with disabilities who are unable to use existing conventional transportation services due to their disability may be eligible for specialized transportation services, if available in their community. If not available, generally the conventional transportation provider will be required to provide an alternative accessible method of transportation.</a:t>
            </a:r>
          </a:p>
          <a:p>
            <a:pPr>
              <a:buFont typeface="Arial" charset="0"/>
              <a:buNone/>
              <a:defRPr/>
            </a:pPr>
            <a:r>
              <a:rPr lang="en-CA" dirty="0" smtClean="0">
                <a:solidFill>
                  <a:schemeClr val="tx1">
                    <a:lumMod val="75000"/>
                    <a:lumOff val="25000"/>
                  </a:schemeClr>
                </a:solidFill>
              </a:rPr>
              <a:t>Some requirements for specialized transportation service providers include:</a:t>
            </a:r>
            <a:endParaRPr lang="en-US"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Developing an eligibility application process and implementing the eligibility criteria set out in the regulation.</a:t>
            </a:r>
          </a:p>
          <a:p>
            <a:pPr>
              <a:buFont typeface="Arial" charset="0"/>
              <a:buChar char="•"/>
              <a:defRPr/>
            </a:pPr>
            <a:r>
              <a:rPr lang="en-CA" dirty="0" smtClean="0">
                <a:solidFill>
                  <a:schemeClr val="tx1">
                    <a:lumMod val="75000"/>
                    <a:lumOff val="25000"/>
                  </a:schemeClr>
                </a:solidFill>
              </a:rPr>
              <a:t>Charging passengers no more than the fare charged on conventional transportation services. </a:t>
            </a:r>
          </a:p>
          <a:p>
            <a:pPr>
              <a:buFont typeface="Arial" charset="0"/>
              <a:buChar char="•"/>
              <a:defRPr/>
            </a:pPr>
            <a:r>
              <a:rPr lang="en-CA" dirty="0" smtClean="0">
                <a:solidFill>
                  <a:schemeClr val="tx1">
                    <a:lumMod val="75000"/>
                    <a:lumOff val="25000"/>
                  </a:schemeClr>
                </a:solidFill>
              </a:rPr>
              <a:t>Making specialized services available to eligible visitors. </a:t>
            </a:r>
          </a:p>
          <a:p>
            <a:pPr>
              <a:buFont typeface="Arial" charset="0"/>
              <a:buChar char="•"/>
              <a:defRPr/>
            </a:pPr>
            <a:r>
              <a:rPr lang="en-CA" dirty="0" smtClean="0">
                <a:solidFill>
                  <a:schemeClr val="tx1">
                    <a:lumMod val="75000"/>
                    <a:lumOff val="25000"/>
                  </a:schemeClr>
                </a:solidFill>
              </a:rPr>
              <a:t>Coordinating connections with other specialized providers in neighbouring municipalities. </a:t>
            </a:r>
          </a:p>
          <a:p>
            <a:pPr>
              <a:buFont typeface="Arial" charset="0"/>
              <a:buChar char="•"/>
              <a:defRPr/>
            </a:pPr>
            <a:r>
              <a:rPr lang="en-CA" dirty="0" smtClean="0">
                <a:solidFill>
                  <a:schemeClr val="tx1">
                    <a:lumMod val="75000"/>
                    <a:lumOff val="25000"/>
                  </a:schemeClr>
                </a:solidFill>
              </a:rPr>
              <a:t>Not restricting the number of trips that a person with a disability can request.</a:t>
            </a:r>
          </a:p>
        </p:txBody>
      </p:sp>
      <p:sp>
        <p:nvSpPr>
          <p:cNvPr id="38914" name="Title 1"/>
          <p:cNvSpPr>
            <a:spLocks noGrp="1"/>
          </p:cNvSpPr>
          <p:nvPr>
            <p:ph type="title"/>
          </p:nvPr>
        </p:nvSpPr>
        <p:spPr>
          <a:xfrm>
            <a:off x="457200" y="152400"/>
            <a:ext cx="8229600" cy="868363"/>
          </a:xfrm>
        </p:spPr>
        <p:txBody>
          <a:bodyPr/>
          <a:lstStyle/>
          <a:p>
            <a:pPr>
              <a:defRPr/>
            </a:pPr>
            <a:r>
              <a:rPr lang="en-CA" dirty="0" smtClean="0">
                <a:solidFill>
                  <a:schemeClr val="tx1"/>
                </a:solidFill>
              </a:rPr>
              <a:t>Requirements for specialized</a:t>
            </a:r>
            <a:br>
              <a:rPr lang="en-CA" dirty="0" smtClean="0">
                <a:solidFill>
                  <a:schemeClr val="tx1"/>
                </a:solidFill>
              </a:rPr>
            </a:br>
            <a:r>
              <a:rPr lang="en-CA" dirty="0" smtClean="0">
                <a:solidFill>
                  <a:schemeClr val="tx1"/>
                </a:solidFill>
              </a:rPr>
              <a:t>transportation service providers</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20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fade">
                                      <p:cBhvr>
                                        <p:cTn id="12" dur="20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fade">
                                      <p:cBhvr>
                                        <p:cTn id="17" dur="2000"/>
                                        <p:tgtEl>
                                          <p:spTgt spid="19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fade">
                                      <p:cBhvr>
                                        <p:cTn id="22" dur="2000"/>
                                        <p:tgtEl>
                                          <p:spTgt spid="194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fade">
                                      <p:cBhvr>
                                        <p:cTn id="27" dur="2000"/>
                                        <p:tgtEl>
                                          <p:spTgt spid="194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459">
                                            <p:txEl>
                                              <p:pRg st="5" end="5"/>
                                            </p:txEl>
                                          </p:spTgt>
                                        </p:tgtEl>
                                        <p:attrNameLst>
                                          <p:attrName>style.visibility</p:attrName>
                                        </p:attrNameLst>
                                      </p:cBhvr>
                                      <p:to>
                                        <p:strVal val="visible"/>
                                      </p:to>
                                    </p:set>
                                    <p:animEffect transition="in" filter="fade">
                                      <p:cBhvr>
                                        <p:cTn id="32" dur="2000"/>
                                        <p:tgtEl>
                                          <p:spTgt spid="1945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459">
                                            <p:txEl>
                                              <p:pRg st="6" end="6"/>
                                            </p:txEl>
                                          </p:spTgt>
                                        </p:tgtEl>
                                        <p:attrNameLst>
                                          <p:attrName>style.visibility</p:attrName>
                                        </p:attrNameLst>
                                      </p:cBhvr>
                                      <p:to>
                                        <p:strVal val="visible"/>
                                      </p:to>
                                    </p:set>
                                    <p:animEffect transition="in" filter="fade">
                                      <p:cBhvr>
                                        <p:cTn id="37" dur="2000"/>
                                        <p:tgtEl>
                                          <p:spTgt spid="194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1C1377D-9155-40A2-B0FC-C702F162683E}" type="slidenum">
              <a:rPr lang="en-CA" altLang="en-US">
                <a:solidFill>
                  <a:srgbClr val="898989"/>
                </a:solidFill>
                <a:latin typeface="Calibri" panose="020F0502020204030204" pitchFamily="34" charset="0"/>
              </a:rPr>
              <a:pPr eaLnBrk="1" hangingPunct="1"/>
              <a:t>12</a:t>
            </a:fld>
            <a:endParaRPr lang="en-CA" altLang="en-US">
              <a:solidFill>
                <a:srgbClr val="898989"/>
              </a:solidFill>
              <a:latin typeface="Calibri" panose="020F0502020204030204" pitchFamily="34" charset="0"/>
            </a:endParaRPr>
          </a:p>
        </p:txBody>
      </p:sp>
      <p:sp>
        <p:nvSpPr>
          <p:cNvPr id="19461"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pic>
        <p:nvPicPr>
          <p:cNvPr id="19462" name="Picture 5" descr="Wheel Trans truck"/>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7413" y="3284538"/>
            <a:ext cx="4829175"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Content Placeholder 2"/>
          <p:cNvSpPr>
            <a:spLocks noGrp="1"/>
          </p:cNvSpPr>
          <p:nvPr>
            <p:ph idx="1"/>
          </p:nvPr>
        </p:nvSpPr>
        <p:spPr/>
        <p:txBody>
          <a:bodyPr/>
          <a:lstStyle/>
          <a:p>
            <a:pPr>
              <a:buFont typeface="Arial" charset="0"/>
              <a:buChar char="•"/>
              <a:defRPr/>
            </a:pPr>
            <a:r>
              <a:rPr lang="en-CA" dirty="0" smtClean="0">
                <a:solidFill>
                  <a:schemeClr val="tx1">
                    <a:lumMod val="75000"/>
                    <a:lumOff val="25000"/>
                  </a:schemeClr>
                </a:solidFill>
              </a:rPr>
              <a:t>Compliance dates for specialized transportation service providers range from July 1, </a:t>
            </a:r>
            <a:r>
              <a:rPr lang="en-CA" smtClean="0">
                <a:solidFill>
                  <a:schemeClr val="tx1">
                    <a:lumMod val="75000"/>
                    <a:lumOff val="25000"/>
                  </a:schemeClr>
                </a:solidFill>
              </a:rPr>
              <a:t>2011 to January </a:t>
            </a:r>
            <a:r>
              <a:rPr lang="en-CA" dirty="0" smtClean="0">
                <a:solidFill>
                  <a:schemeClr val="tx1">
                    <a:lumMod val="75000"/>
                    <a:lumOff val="25000"/>
                  </a:schemeClr>
                </a:solidFill>
              </a:rPr>
              <a:t>1, 2017.</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For more information on the specific requirements and dates for compliance, refer to the timelines tool for details.</a:t>
            </a:r>
          </a:p>
          <a:p>
            <a:pPr>
              <a:buFont typeface="Arial" charset="0"/>
              <a:buChar char="•"/>
              <a:defRPr/>
            </a:pPr>
            <a:endParaRPr lang="en-CA" dirty="0" smtClean="0">
              <a:solidFill>
                <a:schemeClr val="tx1">
                  <a:lumMod val="75000"/>
                  <a:lumOff val="25000"/>
                </a:schemeClr>
              </a:solidFill>
            </a:endParaRPr>
          </a:p>
        </p:txBody>
      </p:sp>
      <p:sp>
        <p:nvSpPr>
          <p:cNvPr id="40962" name="Title 1"/>
          <p:cNvSpPr>
            <a:spLocks noGrp="1"/>
          </p:cNvSpPr>
          <p:nvPr>
            <p:ph type="title"/>
          </p:nvPr>
        </p:nvSpPr>
        <p:spPr>
          <a:xfrm>
            <a:off x="457200" y="152400"/>
            <a:ext cx="8229600" cy="868363"/>
          </a:xfrm>
        </p:spPr>
        <p:txBody>
          <a:bodyPr/>
          <a:lstStyle/>
          <a:p>
            <a:pPr>
              <a:defRPr/>
            </a:pPr>
            <a:r>
              <a:rPr lang="en-CA" dirty="0" smtClean="0">
                <a:solidFill>
                  <a:schemeClr val="tx1"/>
                </a:solidFill>
              </a:rPr>
              <a:t>Compliance dates for specialized</a:t>
            </a:r>
            <a:br>
              <a:rPr lang="en-CA" dirty="0" smtClean="0">
                <a:solidFill>
                  <a:schemeClr val="tx1"/>
                </a:solidFill>
              </a:rPr>
            </a:br>
            <a:r>
              <a:rPr lang="en-CA" dirty="0" smtClean="0">
                <a:solidFill>
                  <a:schemeClr val="tx1"/>
                </a:solidFill>
              </a:rPr>
              <a:t>transportation service providers</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20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fade">
                                      <p:cBhvr>
                                        <p:cTn id="12" dur="20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17D35AC-2F76-431D-8D8E-5775DEEEA769}" type="slidenum">
              <a:rPr lang="en-CA" altLang="en-US">
                <a:solidFill>
                  <a:srgbClr val="898989"/>
                </a:solidFill>
                <a:latin typeface="Calibri" panose="020F0502020204030204" pitchFamily="34" charset="0"/>
              </a:rPr>
              <a:pPr eaLnBrk="1" hangingPunct="1"/>
              <a:t>13</a:t>
            </a:fld>
            <a:endParaRPr lang="en-CA" altLang="en-US">
              <a:solidFill>
                <a:srgbClr val="898989"/>
              </a:solidFill>
              <a:latin typeface="Calibri" panose="020F0502020204030204" pitchFamily="34" charset="0"/>
            </a:endParaRPr>
          </a:p>
        </p:txBody>
      </p:sp>
      <p:sp>
        <p:nvSpPr>
          <p:cNvPr id="2048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21507" name="Content Placeholder 2"/>
          <p:cNvSpPr>
            <a:spLocks noGrp="1"/>
          </p:cNvSpPr>
          <p:nvPr>
            <p:ph idx="1"/>
          </p:nvPr>
        </p:nvSpPr>
        <p:spPr/>
        <p:txBody>
          <a:bodyPr/>
          <a:lstStyle/>
          <a:p>
            <a:pPr eaLnBrk="1" hangingPunct="1">
              <a:spcAft>
                <a:spcPct val="50000"/>
              </a:spcAft>
              <a:buFont typeface="Arial" charset="0"/>
              <a:buNone/>
              <a:defRPr/>
            </a:pPr>
            <a:r>
              <a:rPr lang="en-CA" dirty="0" smtClean="0">
                <a:solidFill>
                  <a:schemeClr val="tx1">
                    <a:lumMod val="75000"/>
                    <a:lumOff val="25000"/>
                  </a:schemeClr>
                </a:solidFill>
              </a:rPr>
              <a:t>Other transportation service providers include:</a:t>
            </a:r>
          </a:p>
          <a:p>
            <a:pPr eaLnBrk="1" hangingPunct="1">
              <a:spcAft>
                <a:spcPts val="1000"/>
              </a:spcAft>
              <a:buFont typeface="Arial" charset="0"/>
              <a:buChar char="•"/>
              <a:defRPr/>
            </a:pPr>
            <a:r>
              <a:rPr lang="en-CA" dirty="0" smtClean="0">
                <a:solidFill>
                  <a:schemeClr val="tx1">
                    <a:lumMod val="75000"/>
                    <a:lumOff val="25000"/>
                  </a:schemeClr>
                </a:solidFill>
              </a:rPr>
              <a:t>Public school boards</a:t>
            </a:r>
          </a:p>
          <a:p>
            <a:pPr eaLnBrk="1" hangingPunct="1">
              <a:spcAft>
                <a:spcPts val="1000"/>
              </a:spcAft>
              <a:buFont typeface="Arial" charset="0"/>
              <a:buChar char="•"/>
              <a:defRPr/>
            </a:pPr>
            <a:r>
              <a:rPr lang="en-CA" dirty="0" smtClean="0">
                <a:solidFill>
                  <a:schemeClr val="tx1">
                    <a:lumMod val="75000"/>
                    <a:lumOff val="25000"/>
                  </a:schemeClr>
                </a:solidFill>
              </a:rPr>
              <a:t>Hospitals, colleges, and universities</a:t>
            </a:r>
          </a:p>
          <a:p>
            <a:pPr eaLnBrk="1" hangingPunct="1">
              <a:spcAft>
                <a:spcPts val="1000"/>
              </a:spcAft>
              <a:buFont typeface="Arial" charset="0"/>
              <a:buChar char="•"/>
              <a:defRPr/>
            </a:pPr>
            <a:r>
              <a:rPr lang="en-CA" dirty="0" smtClean="0">
                <a:solidFill>
                  <a:schemeClr val="tx1">
                    <a:lumMod val="75000"/>
                    <a:lumOff val="25000"/>
                  </a:schemeClr>
                </a:solidFill>
              </a:rPr>
              <a:t>Ferries</a:t>
            </a:r>
          </a:p>
        </p:txBody>
      </p:sp>
      <p:sp>
        <p:nvSpPr>
          <p:cNvPr id="43010" name="Title 1"/>
          <p:cNvSpPr>
            <a:spLocks noGrp="1"/>
          </p:cNvSpPr>
          <p:nvPr>
            <p:ph type="title"/>
          </p:nvPr>
        </p:nvSpPr>
        <p:spPr>
          <a:xfrm>
            <a:off x="457200" y="152400"/>
            <a:ext cx="8229600" cy="868363"/>
          </a:xfrm>
        </p:spPr>
        <p:txBody>
          <a:bodyPr/>
          <a:lstStyle/>
          <a:p>
            <a:pPr eaLnBrk="1" hangingPunct="1">
              <a:defRPr/>
            </a:pPr>
            <a:r>
              <a:rPr lang="en-CA" dirty="0" smtClean="0">
                <a:solidFill>
                  <a:schemeClr val="tx1"/>
                </a:solidFill>
              </a:rPr>
              <a:t>Other transportation service providers</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20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20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fade">
                                      <p:cBhvr>
                                        <p:cTn id="17" dur="20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fade">
                                      <p:cBhvr>
                                        <p:cTn id="22" dur="20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5D6B2A-F0AB-41CF-AA60-A286244F1AFB}" type="slidenum">
              <a:rPr lang="en-CA" altLang="en-US">
                <a:solidFill>
                  <a:srgbClr val="898989"/>
                </a:solidFill>
                <a:latin typeface="Calibri" panose="020F0502020204030204" pitchFamily="34" charset="0"/>
              </a:rPr>
              <a:pPr eaLnBrk="1" hangingPunct="1"/>
              <a:t>14</a:t>
            </a:fld>
            <a:endParaRPr lang="en-CA" altLang="en-US">
              <a:solidFill>
                <a:srgbClr val="898989"/>
              </a:solidFill>
              <a:latin typeface="Calibri" panose="020F0502020204030204" pitchFamily="34" charset="0"/>
            </a:endParaRPr>
          </a:p>
        </p:txBody>
      </p:sp>
      <p:sp>
        <p:nvSpPr>
          <p:cNvPr id="21510"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pic>
        <p:nvPicPr>
          <p:cNvPr id="21507" name="Picture 6" descr="School bu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4292600"/>
            <a:ext cx="3573463"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Content Placeholder 2"/>
          <p:cNvSpPr>
            <a:spLocks noGrp="1"/>
          </p:cNvSpPr>
          <p:nvPr>
            <p:ph idx="1"/>
          </p:nvPr>
        </p:nvSpPr>
        <p:spPr/>
        <p:txBody>
          <a:bodyPr/>
          <a:lstStyle/>
          <a:p>
            <a:pPr>
              <a:buFont typeface="Arial" charset="0"/>
              <a:buChar char="•"/>
              <a:defRPr/>
            </a:pPr>
            <a:r>
              <a:rPr lang="en-CA" dirty="0" smtClean="0">
                <a:solidFill>
                  <a:schemeClr val="tx1">
                    <a:lumMod val="75000"/>
                    <a:lumOff val="25000"/>
                  </a:schemeClr>
                </a:solidFill>
              </a:rPr>
              <a:t>Public school boards (as defined in the regulation) that provide transportation services for students must provide integrated accessible school transportation services.</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If that is not possible, or if it is not the best option for a student because of the nature of his or her disability or safety concerns, the school board must provide appropriate alternative accessible transportation services.</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Public school boards must also develop individual school transportation plans for each student with a disability.</a:t>
            </a:r>
          </a:p>
        </p:txBody>
      </p:sp>
      <p:sp>
        <p:nvSpPr>
          <p:cNvPr id="45058" name="Title 1"/>
          <p:cNvSpPr>
            <a:spLocks noGrp="1"/>
          </p:cNvSpPr>
          <p:nvPr>
            <p:ph type="title"/>
          </p:nvPr>
        </p:nvSpPr>
        <p:spPr>
          <a:xfrm>
            <a:off x="457200" y="152400"/>
            <a:ext cx="8229600" cy="868363"/>
          </a:xfrm>
        </p:spPr>
        <p:txBody>
          <a:bodyPr/>
          <a:lstStyle/>
          <a:p>
            <a:pPr>
              <a:defRPr/>
            </a:pPr>
            <a:r>
              <a:rPr lang="en-CA" dirty="0" smtClean="0">
                <a:solidFill>
                  <a:schemeClr val="tx1"/>
                </a:solidFill>
              </a:rPr>
              <a:t>Requirements for other providers:</a:t>
            </a:r>
            <a:br>
              <a:rPr lang="en-CA" dirty="0" smtClean="0">
                <a:solidFill>
                  <a:schemeClr val="tx1"/>
                </a:solidFill>
              </a:rPr>
            </a:br>
            <a:r>
              <a:rPr lang="en-CA" sz="3000" dirty="0" smtClean="0">
                <a:solidFill>
                  <a:schemeClr val="tx1"/>
                </a:solidFill>
              </a:rPr>
              <a:t>Public school boards</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20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2000"/>
                                        <p:tgtEl>
                                          <p:spTgt spid="22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fade">
                                      <p:cBhvr>
                                        <p:cTn id="17" dur="20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0D8617C-6C4E-426C-97C9-354996B3FB95}" type="slidenum">
              <a:rPr lang="en-CA" altLang="en-US">
                <a:solidFill>
                  <a:srgbClr val="898989"/>
                </a:solidFill>
                <a:latin typeface="Calibri" panose="020F0502020204030204" pitchFamily="34" charset="0"/>
              </a:rPr>
              <a:pPr eaLnBrk="1" hangingPunct="1"/>
              <a:t>15</a:t>
            </a:fld>
            <a:endParaRPr lang="en-CA" altLang="en-US">
              <a:solidFill>
                <a:srgbClr val="898989"/>
              </a:solidFill>
              <a:latin typeface="Calibri" panose="020F0502020204030204" pitchFamily="34" charset="0"/>
            </a:endParaRPr>
          </a:p>
        </p:txBody>
      </p:sp>
      <p:sp>
        <p:nvSpPr>
          <p:cNvPr id="22533"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23555" name="Content Placeholder 2"/>
          <p:cNvSpPr>
            <a:spLocks noGrp="1"/>
          </p:cNvSpPr>
          <p:nvPr>
            <p:ph idx="1"/>
          </p:nvPr>
        </p:nvSpPr>
        <p:spPr/>
        <p:txBody>
          <a:bodyPr/>
          <a:lstStyle/>
          <a:p>
            <a:pPr>
              <a:buFont typeface="Arial" charset="0"/>
              <a:buChar char="•"/>
              <a:defRPr/>
            </a:pPr>
            <a:r>
              <a:rPr lang="en-CA" dirty="0" smtClean="0">
                <a:solidFill>
                  <a:schemeClr val="tx1">
                    <a:lumMod val="75000"/>
                    <a:lumOff val="25000"/>
                  </a:schemeClr>
                </a:solidFill>
              </a:rPr>
              <a:t>When requested, hospitals, colleges, and universities that provide transportation services, such as shuttle buses, must provide accessible vehicles or equivalent services.</a:t>
            </a:r>
          </a:p>
        </p:txBody>
      </p:sp>
      <p:sp>
        <p:nvSpPr>
          <p:cNvPr id="47106" name="Title 1"/>
          <p:cNvSpPr>
            <a:spLocks noGrp="1"/>
          </p:cNvSpPr>
          <p:nvPr>
            <p:ph type="title"/>
          </p:nvPr>
        </p:nvSpPr>
        <p:spPr>
          <a:xfrm>
            <a:off x="457200" y="152400"/>
            <a:ext cx="8229600" cy="868363"/>
          </a:xfrm>
        </p:spPr>
        <p:txBody>
          <a:bodyPr/>
          <a:lstStyle/>
          <a:p>
            <a:pPr>
              <a:defRPr/>
            </a:pPr>
            <a:r>
              <a:rPr lang="en-CA" dirty="0" smtClean="0">
                <a:solidFill>
                  <a:schemeClr val="tx1"/>
                </a:solidFill>
              </a:rPr>
              <a:t>Requirements for other providers:</a:t>
            </a:r>
            <a:br>
              <a:rPr lang="en-CA" dirty="0" smtClean="0">
                <a:solidFill>
                  <a:schemeClr val="tx1"/>
                </a:solidFill>
              </a:rPr>
            </a:br>
            <a:r>
              <a:rPr lang="en-CA" sz="3000" dirty="0" smtClean="0">
                <a:solidFill>
                  <a:schemeClr val="tx1"/>
                </a:solidFill>
              </a:rPr>
              <a:t>Hospitals, colleges, and universities</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2000"/>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4C3D0E4-92AB-428B-A627-81156BDFBC44}" type="slidenum">
              <a:rPr lang="en-CA" altLang="en-US">
                <a:solidFill>
                  <a:srgbClr val="898989"/>
                </a:solidFill>
                <a:latin typeface="Calibri" panose="020F0502020204030204" pitchFamily="34" charset="0"/>
              </a:rPr>
              <a:pPr eaLnBrk="1" hangingPunct="1"/>
              <a:t>16</a:t>
            </a:fld>
            <a:endParaRPr lang="en-CA" altLang="en-US">
              <a:solidFill>
                <a:srgbClr val="898989"/>
              </a:solidFill>
              <a:latin typeface="Calibri" panose="020F0502020204030204" pitchFamily="34" charset="0"/>
            </a:endParaRPr>
          </a:p>
        </p:txBody>
      </p:sp>
      <p:sp>
        <p:nvSpPr>
          <p:cNvPr id="23557"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24579" name="Content Placeholder 2"/>
          <p:cNvSpPr>
            <a:spLocks noGrp="1"/>
          </p:cNvSpPr>
          <p:nvPr>
            <p:ph idx="1"/>
          </p:nvPr>
        </p:nvSpPr>
        <p:spPr/>
        <p:txBody>
          <a:bodyPr/>
          <a:lstStyle/>
          <a:p>
            <a:pPr>
              <a:buFont typeface="Arial" charset="0"/>
              <a:buChar char="•"/>
              <a:defRPr/>
            </a:pPr>
            <a:r>
              <a:rPr lang="en-CA" dirty="0" smtClean="0">
                <a:solidFill>
                  <a:schemeClr val="tx1">
                    <a:lumMod val="75000"/>
                    <a:lumOff val="25000"/>
                  </a:schemeClr>
                </a:solidFill>
              </a:rPr>
              <a:t>Operators of ferries (as defined in the regulation) must meet specific requirements found under the Transportation Standard, as well as under the federal “Ferry Accessibility for Persons with Disabilities” Code of Practice.</a:t>
            </a:r>
          </a:p>
        </p:txBody>
      </p:sp>
      <p:sp>
        <p:nvSpPr>
          <p:cNvPr id="49154" name="Title 1"/>
          <p:cNvSpPr>
            <a:spLocks noGrp="1"/>
          </p:cNvSpPr>
          <p:nvPr>
            <p:ph type="title"/>
          </p:nvPr>
        </p:nvSpPr>
        <p:spPr>
          <a:xfrm>
            <a:off x="457200" y="152400"/>
            <a:ext cx="8229600" cy="868363"/>
          </a:xfrm>
        </p:spPr>
        <p:txBody>
          <a:bodyPr/>
          <a:lstStyle/>
          <a:p>
            <a:pPr>
              <a:defRPr/>
            </a:pPr>
            <a:r>
              <a:rPr lang="en-CA" dirty="0" smtClean="0">
                <a:solidFill>
                  <a:schemeClr val="tx1"/>
                </a:solidFill>
              </a:rPr>
              <a:t>Requirements for other providers:</a:t>
            </a:r>
            <a:br>
              <a:rPr lang="en-CA" dirty="0" smtClean="0">
                <a:solidFill>
                  <a:schemeClr val="tx1"/>
                </a:solidFill>
              </a:rPr>
            </a:br>
            <a:r>
              <a:rPr lang="en-CA" sz="3000" dirty="0" smtClean="0">
                <a:solidFill>
                  <a:schemeClr val="tx1"/>
                </a:solidFill>
              </a:rPr>
              <a:t>Ferries</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20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BA5DE7-4499-4C06-95B7-F71905F45FD7}" type="slidenum">
              <a:rPr lang="en-CA" altLang="en-US">
                <a:solidFill>
                  <a:srgbClr val="898989"/>
                </a:solidFill>
                <a:latin typeface="Calibri" panose="020F0502020204030204" pitchFamily="34" charset="0"/>
              </a:rPr>
              <a:pPr eaLnBrk="1" hangingPunct="1"/>
              <a:t>17</a:t>
            </a:fld>
            <a:endParaRPr lang="en-CA" altLang="en-US">
              <a:solidFill>
                <a:srgbClr val="898989"/>
              </a:solidFill>
              <a:latin typeface="Calibri" panose="020F0502020204030204" pitchFamily="34" charset="0"/>
            </a:endParaRPr>
          </a:p>
        </p:txBody>
      </p:sp>
      <p:sp>
        <p:nvSpPr>
          <p:cNvPr id="24581"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25603" name="Content Placeholder 2"/>
          <p:cNvSpPr>
            <a:spLocks noGrp="1"/>
          </p:cNvSpPr>
          <p:nvPr>
            <p:ph idx="1"/>
          </p:nvPr>
        </p:nvSpPr>
        <p:spPr/>
        <p:txBody>
          <a:bodyPr/>
          <a:lstStyle/>
          <a:p>
            <a:pPr>
              <a:spcAft>
                <a:spcPct val="100000"/>
              </a:spcAft>
              <a:buFont typeface="Arial" charset="0"/>
              <a:buNone/>
              <a:defRPr/>
            </a:pPr>
            <a:r>
              <a:rPr lang="en-CA" dirty="0" smtClean="0">
                <a:solidFill>
                  <a:schemeClr val="tx1">
                    <a:lumMod val="75000"/>
                    <a:lumOff val="25000"/>
                  </a:schemeClr>
                </a:solidFill>
              </a:rPr>
              <a:t>For public school boards, hospitals, colleges, universities, and ferries:</a:t>
            </a:r>
          </a:p>
          <a:p>
            <a:pPr>
              <a:buFont typeface="Arial" charset="0"/>
              <a:buChar char="•"/>
              <a:defRPr/>
            </a:pPr>
            <a:r>
              <a:rPr lang="en-CA" dirty="0" smtClean="0">
                <a:solidFill>
                  <a:schemeClr val="tx1">
                    <a:lumMod val="75000"/>
                    <a:lumOff val="25000"/>
                  </a:schemeClr>
                </a:solidFill>
              </a:rPr>
              <a:t>Compliance dates range from July 1, 2011 to January 1, 2014.</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For more information on the specific requirements and dates for compliance, refer to the timelines tool for details.</a:t>
            </a:r>
          </a:p>
        </p:txBody>
      </p:sp>
      <p:sp>
        <p:nvSpPr>
          <p:cNvPr id="51202" name="Title 1"/>
          <p:cNvSpPr>
            <a:spLocks noGrp="1"/>
          </p:cNvSpPr>
          <p:nvPr>
            <p:ph type="title"/>
          </p:nvPr>
        </p:nvSpPr>
        <p:spPr>
          <a:xfrm>
            <a:off x="0" y="152400"/>
            <a:ext cx="9144000" cy="868363"/>
          </a:xfrm>
        </p:spPr>
        <p:txBody>
          <a:bodyPr/>
          <a:lstStyle/>
          <a:p>
            <a:pPr>
              <a:defRPr/>
            </a:pPr>
            <a:r>
              <a:rPr lang="en-CA" dirty="0" smtClean="0">
                <a:solidFill>
                  <a:schemeClr val="tx1"/>
                </a:solidFill>
              </a:rPr>
              <a:t>Compliance dates for</a:t>
            </a:r>
            <a:br>
              <a:rPr lang="en-CA" dirty="0" smtClean="0">
                <a:solidFill>
                  <a:schemeClr val="tx1"/>
                </a:solidFill>
              </a:rPr>
            </a:br>
            <a:r>
              <a:rPr lang="en-CA" dirty="0" smtClean="0">
                <a:solidFill>
                  <a:schemeClr val="tx1"/>
                </a:solidFill>
              </a:rPr>
              <a:t>other transportation service providers</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20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20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2000"/>
                                        <p:tgtEl>
                                          <p:spTgt spid="256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95724D2-3350-4A5A-9CD1-D5F90ECD486B}" type="slidenum">
              <a:rPr lang="en-CA" altLang="en-US">
                <a:solidFill>
                  <a:srgbClr val="898989"/>
                </a:solidFill>
                <a:latin typeface="Calibri" panose="020F0502020204030204" pitchFamily="34" charset="0"/>
              </a:rPr>
              <a:pPr eaLnBrk="1" hangingPunct="1"/>
              <a:t>18</a:t>
            </a:fld>
            <a:endParaRPr lang="en-CA" altLang="en-US">
              <a:solidFill>
                <a:srgbClr val="898989"/>
              </a:solidFill>
              <a:latin typeface="Calibri" panose="020F0502020204030204" pitchFamily="34" charset="0"/>
            </a:endParaRPr>
          </a:p>
        </p:txBody>
      </p:sp>
      <p:sp>
        <p:nvSpPr>
          <p:cNvPr id="2560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26627" name="Content Placeholder 2"/>
          <p:cNvSpPr>
            <a:spLocks noGrp="1"/>
          </p:cNvSpPr>
          <p:nvPr>
            <p:ph idx="1"/>
          </p:nvPr>
        </p:nvSpPr>
        <p:spPr/>
        <p:txBody>
          <a:bodyPr/>
          <a:lstStyle/>
          <a:p>
            <a:pPr eaLnBrk="1" hangingPunct="1">
              <a:buFont typeface="Arial" charset="0"/>
              <a:buChar char="•"/>
              <a:defRPr/>
            </a:pPr>
            <a:r>
              <a:rPr lang="en-CA" dirty="0" smtClean="0">
                <a:solidFill>
                  <a:schemeClr val="tx1">
                    <a:lumMod val="75000"/>
                    <a:lumOff val="25000"/>
                  </a:schemeClr>
                </a:solidFill>
              </a:rPr>
              <a:t>Municipalities must consult with their accessibility advisory committee, if one has been established, the public, and people with disabilities to determine the proportion of on-demand accessible taxicabs required in the community. </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Municipalities that license taxicabs must ensure that owners and operators of taxicabs meet specific requirements, which include:</a:t>
            </a:r>
          </a:p>
          <a:p>
            <a:pPr lvl="1">
              <a:buFont typeface="Arial" charset="0"/>
              <a:buChar char="–"/>
              <a:defRPr/>
            </a:pPr>
            <a:r>
              <a:rPr lang="en-CA" dirty="0" smtClean="0">
                <a:solidFill>
                  <a:schemeClr val="tx1">
                    <a:lumMod val="75000"/>
                    <a:lumOff val="25000"/>
                  </a:schemeClr>
                </a:solidFill>
              </a:rPr>
              <a:t>Not charging higher fares or additional fees to a person with a disability.</a:t>
            </a:r>
          </a:p>
          <a:p>
            <a:pPr lvl="1">
              <a:buFont typeface="Arial" charset="0"/>
              <a:buChar char="–"/>
              <a:defRPr/>
            </a:pPr>
            <a:r>
              <a:rPr lang="en-CA" dirty="0" smtClean="0">
                <a:solidFill>
                  <a:schemeClr val="tx1">
                    <a:lumMod val="75000"/>
                    <a:lumOff val="25000"/>
                  </a:schemeClr>
                </a:solidFill>
              </a:rPr>
              <a:t>Placing vehicle registration and identification information on the rear bumper.</a:t>
            </a:r>
          </a:p>
          <a:p>
            <a:pPr lvl="1">
              <a:buFont typeface="Arial" charset="0"/>
              <a:buChar char="–"/>
              <a:defRPr/>
            </a:pPr>
            <a:r>
              <a:rPr lang="en-CA" dirty="0" smtClean="0">
                <a:solidFill>
                  <a:schemeClr val="tx1">
                    <a:lumMod val="75000"/>
                    <a:lumOff val="25000"/>
                  </a:schemeClr>
                </a:solidFill>
              </a:rPr>
              <a:t>Making available vehicle registration and identification information to people with disabilities in an accessible format (e.g., by keeping a large print and Braille copy of the information on hand).</a:t>
            </a:r>
            <a:endParaRPr lang="en-US" sz="2400" i="1" dirty="0" smtClean="0">
              <a:solidFill>
                <a:schemeClr val="tx1">
                  <a:lumMod val="75000"/>
                  <a:lumOff val="25000"/>
                </a:schemeClr>
              </a:solidFill>
            </a:endParaRPr>
          </a:p>
          <a:p>
            <a:pPr eaLnBrk="1" hangingPunct="1">
              <a:buFont typeface="Arial" charset="0"/>
              <a:buChar char="•"/>
              <a:defRPr/>
            </a:pPr>
            <a:endParaRPr lang="en-CA" dirty="0" smtClean="0">
              <a:solidFill>
                <a:schemeClr val="tx1">
                  <a:lumMod val="75000"/>
                  <a:lumOff val="25000"/>
                </a:schemeClr>
              </a:solidFill>
            </a:endParaRPr>
          </a:p>
        </p:txBody>
      </p:sp>
      <p:sp>
        <p:nvSpPr>
          <p:cNvPr id="53250" name="Title 1"/>
          <p:cNvSpPr>
            <a:spLocks noGrp="1"/>
          </p:cNvSpPr>
          <p:nvPr>
            <p:ph type="title"/>
          </p:nvPr>
        </p:nvSpPr>
        <p:spPr>
          <a:xfrm>
            <a:off x="457200" y="152400"/>
            <a:ext cx="8229600" cy="868363"/>
          </a:xfrm>
        </p:spPr>
        <p:txBody>
          <a:bodyPr/>
          <a:lstStyle/>
          <a:p>
            <a:pPr eaLnBrk="1" hangingPunct="1">
              <a:defRPr/>
            </a:pPr>
            <a:r>
              <a:rPr lang="en-CA" dirty="0" smtClean="0">
                <a:solidFill>
                  <a:schemeClr val="tx1"/>
                </a:solidFill>
              </a:rPr>
              <a:t>Duties of municipalities:</a:t>
            </a:r>
            <a:br>
              <a:rPr lang="en-CA" dirty="0" smtClean="0">
                <a:solidFill>
                  <a:schemeClr val="tx1"/>
                </a:solidFill>
              </a:rPr>
            </a:br>
            <a:r>
              <a:rPr lang="en-CA" sz="3000" dirty="0" smtClean="0">
                <a:solidFill>
                  <a:schemeClr val="tx1"/>
                </a:solidFill>
              </a:rPr>
              <a:t>Taxicabs</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20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fade">
                                      <p:cBhvr>
                                        <p:cTn id="12" dur="2000"/>
                                        <p:tgtEl>
                                          <p:spTgt spid="2662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animEffect transition="in" filter="fade">
                                      <p:cBhvr>
                                        <p:cTn id="15" dur="2000"/>
                                        <p:tgtEl>
                                          <p:spTgt spid="2662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627">
                                            <p:txEl>
                                              <p:pRg st="3" end="3"/>
                                            </p:txEl>
                                          </p:spTgt>
                                        </p:tgtEl>
                                        <p:attrNameLst>
                                          <p:attrName>style.visibility</p:attrName>
                                        </p:attrNameLst>
                                      </p:cBhvr>
                                      <p:to>
                                        <p:strVal val="visible"/>
                                      </p:to>
                                    </p:set>
                                    <p:animEffect transition="in" filter="fade">
                                      <p:cBhvr>
                                        <p:cTn id="18" dur="2000"/>
                                        <p:tgtEl>
                                          <p:spTgt spid="2662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627">
                                            <p:txEl>
                                              <p:pRg st="4" end="4"/>
                                            </p:txEl>
                                          </p:spTgt>
                                        </p:tgtEl>
                                        <p:attrNameLst>
                                          <p:attrName>style.visibility</p:attrName>
                                        </p:attrNameLst>
                                      </p:cBhvr>
                                      <p:to>
                                        <p:strVal val="visible"/>
                                      </p:to>
                                    </p:set>
                                    <p:animEffect transition="in" filter="fade">
                                      <p:cBhvr>
                                        <p:cTn id="21" dur="20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664E059-4E48-416C-BE32-12BA6F661449}" type="slidenum">
              <a:rPr lang="en-CA" altLang="en-US">
                <a:solidFill>
                  <a:srgbClr val="898989"/>
                </a:solidFill>
                <a:latin typeface="Calibri" panose="020F0502020204030204" pitchFamily="34" charset="0"/>
              </a:rPr>
              <a:pPr eaLnBrk="1" hangingPunct="1"/>
              <a:t>19</a:t>
            </a:fld>
            <a:endParaRPr lang="en-CA" altLang="en-US">
              <a:solidFill>
                <a:srgbClr val="898989"/>
              </a:solidFill>
              <a:latin typeface="Calibri" panose="020F0502020204030204" pitchFamily="34" charset="0"/>
            </a:endParaRPr>
          </a:p>
        </p:txBody>
      </p:sp>
      <p:sp>
        <p:nvSpPr>
          <p:cNvPr id="26629"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27651" name="Content Placeholder 2"/>
          <p:cNvSpPr>
            <a:spLocks noGrp="1"/>
          </p:cNvSpPr>
          <p:nvPr>
            <p:ph idx="1"/>
          </p:nvPr>
        </p:nvSpPr>
        <p:spPr/>
        <p:txBody>
          <a:bodyPr/>
          <a:lstStyle/>
          <a:p>
            <a:pPr>
              <a:buFont typeface="Arial" charset="0"/>
              <a:buChar char="•"/>
              <a:defRPr/>
            </a:pPr>
            <a:r>
              <a:rPr lang="en-CA" dirty="0" smtClean="0">
                <a:solidFill>
                  <a:schemeClr val="tx1">
                    <a:lumMod val="75000"/>
                    <a:lumOff val="25000"/>
                  </a:schemeClr>
                </a:solidFill>
              </a:rPr>
              <a:t>Municipalities that offer conventional transportation services must consult on, and plan for, accessible bus stops and shelters in their community.</a:t>
            </a:r>
          </a:p>
          <a:p>
            <a:pPr marL="741600" indent="-381600">
              <a:spcAft>
                <a:spcPts val="0"/>
              </a:spcAft>
              <a:buFont typeface="Arial" charset="0"/>
              <a:buNone/>
              <a:defRPr/>
            </a:pPr>
            <a:endParaRPr lang="en-CA" spc="300" dirty="0" smtClean="0">
              <a:solidFill>
                <a:schemeClr val="tx1">
                  <a:lumMod val="75000"/>
                  <a:lumOff val="25000"/>
                </a:schemeClr>
              </a:solidFill>
              <a:cs typeface="+mn-cs"/>
            </a:endParaRPr>
          </a:p>
          <a:p>
            <a:pPr>
              <a:buFont typeface="Arial" charset="0"/>
              <a:buChar char="•"/>
              <a:defRPr/>
            </a:pPr>
            <a:r>
              <a:rPr lang="en-CA" dirty="0" smtClean="0">
                <a:solidFill>
                  <a:schemeClr val="tx1">
                    <a:lumMod val="75000"/>
                    <a:lumOff val="25000"/>
                  </a:schemeClr>
                </a:solidFill>
                <a:cs typeface="+mn-cs"/>
              </a:rPr>
              <a:t>To determine what is needed </a:t>
            </a:r>
            <a:r>
              <a:rPr lang="en-CA" dirty="0" smtClean="0">
                <a:solidFill>
                  <a:schemeClr val="tx1">
                    <a:lumMod val="75000"/>
                    <a:lumOff val="25000"/>
                  </a:schemeClr>
                </a:solidFill>
              </a:rPr>
              <a:t>to make bus stops and shelters more accessible, municipalities must consult with:</a:t>
            </a:r>
          </a:p>
          <a:p>
            <a:pPr lvl="1">
              <a:buFont typeface="Arial" charset="0"/>
              <a:buChar char="–"/>
              <a:defRPr/>
            </a:pPr>
            <a:r>
              <a:rPr lang="en-CA" dirty="0" smtClean="0">
                <a:solidFill>
                  <a:schemeClr val="tx1">
                    <a:lumMod val="75000"/>
                    <a:lumOff val="25000"/>
                  </a:schemeClr>
                </a:solidFill>
              </a:rPr>
              <a:t>Their accessibility advisory committee, if one has been established</a:t>
            </a:r>
          </a:p>
          <a:p>
            <a:pPr lvl="1">
              <a:buFont typeface="Arial" charset="0"/>
              <a:buChar char="–"/>
              <a:defRPr/>
            </a:pPr>
            <a:r>
              <a:rPr lang="en-CA" dirty="0" smtClean="0">
                <a:solidFill>
                  <a:schemeClr val="tx1">
                    <a:lumMod val="75000"/>
                    <a:lumOff val="25000"/>
                  </a:schemeClr>
                </a:solidFill>
              </a:rPr>
              <a:t>The public, and</a:t>
            </a:r>
          </a:p>
          <a:p>
            <a:pPr lvl="1">
              <a:buFont typeface="Arial" charset="0"/>
              <a:buChar char="–"/>
              <a:defRPr/>
            </a:pPr>
            <a:r>
              <a:rPr lang="en-CA" dirty="0" smtClean="0">
                <a:solidFill>
                  <a:schemeClr val="tx1">
                    <a:lumMod val="75000"/>
                    <a:lumOff val="25000"/>
                  </a:schemeClr>
                </a:solidFill>
              </a:rPr>
              <a:t>People with disabilities</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Any planning or steps to meet the goal of accessible bus stops and shelters must be included in the municipality’s accessibility plan.</a:t>
            </a:r>
          </a:p>
        </p:txBody>
      </p:sp>
      <p:sp>
        <p:nvSpPr>
          <p:cNvPr id="27650" name="Title 1"/>
          <p:cNvSpPr>
            <a:spLocks noGrp="1"/>
          </p:cNvSpPr>
          <p:nvPr>
            <p:ph type="title"/>
          </p:nvPr>
        </p:nvSpPr>
        <p:spPr>
          <a:xfrm>
            <a:off x="457200" y="152400"/>
            <a:ext cx="8229600" cy="868363"/>
          </a:xfrm>
        </p:spPr>
        <p:txBody>
          <a:bodyPr/>
          <a:lstStyle/>
          <a:p>
            <a:pPr>
              <a:defRPr/>
            </a:pPr>
            <a:r>
              <a:rPr lang="en-US" cap="none" dirty="0" smtClean="0">
                <a:solidFill>
                  <a:schemeClr val="tx1"/>
                </a:solidFill>
              </a:rPr>
              <a:t>DUTIES OF MUNICIPALITIES:</a:t>
            </a:r>
            <a:br>
              <a:rPr lang="en-US" cap="none" dirty="0" smtClean="0">
                <a:solidFill>
                  <a:schemeClr val="tx1"/>
                </a:solidFill>
              </a:rPr>
            </a:br>
            <a:r>
              <a:rPr lang="en-US" sz="3000" cap="none" dirty="0" smtClean="0">
                <a:solidFill>
                  <a:schemeClr val="tx1"/>
                </a:solidFill>
              </a:rPr>
              <a:t>BUS STOPS AND SHELTERS</a:t>
            </a:r>
            <a:endParaRPr lang="en-CA" sz="3000" cap="none" dirty="0" smtClean="0">
              <a:solidFill>
                <a:schemeClr val="tx1"/>
              </a:solidFill>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20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fade">
                                      <p:cBhvr>
                                        <p:cTn id="12" dur="2000"/>
                                        <p:tgtEl>
                                          <p:spTgt spid="27651">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animEffect transition="in" filter="fade">
                                      <p:cBhvr>
                                        <p:cTn id="15" dur="2000"/>
                                        <p:tgtEl>
                                          <p:spTgt spid="27651">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651">
                                            <p:txEl>
                                              <p:pRg st="4" end="4"/>
                                            </p:txEl>
                                          </p:spTgt>
                                        </p:tgtEl>
                                        <p:attrNameLst>
                                          <p:attrName>style.visibility</p:attrName>
                                        </p:attrNameLst>
                                      </p:cBhvr>
                                      <p:to>
                                        <p:strVal val="visible"/>
                                      </p:to>
                                    </p:set>
                                    <p:animEffect transition="in" filter="fade">
                                      <p:cBhvr>
                                        <p:cTn id="18" dur="2000"/>
                                        <p:tgtEl>
                                          <p:spTgt spid="27651">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651">
                                            <p:txEl>
                                              <p:pRg st="5" end="5"/>
                                            </p:txEl>
                                          </p:spTgt>
                                        </p:tgtEl>
                                        <p:attrNameLst>
                                          <p:attrName>style.visibility</p:attrName>
                                        </p:attrNameLst>
                                      </p:cBhvr>
                                      <p:to>
                                        <p:strVal val="visible"/>
                                      </p:to>
                                    </p:set>
                                    <p:animEffect transition="in" filter="fade">
                                      <p:cBhvr>
                                        <p:cTn id="21" dur="2000"/>
                                        <p:tgtEl>
                                          <p:spTgt spid="27651">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7651">
                                            <p:txEl>
                                              <p:pRg st="6" end="6"/>
                                            </p:txEl>
                                          </p:spTgt>
                                        </p:tgtEl>
                                        <p:attrNameLst>
                                          <p:attrName>style.visibility</p:attrName>
                                        </p:attrNameLst>
                                      </p:cBhvr>
                                      <p:to>
                                        <p:strVal val="visible"/>
                                      </p:to>
                                    </p:set>
                                    <p:animEffect transition="in" filter="fade">
                                      <p:cBhvr>
                                        <p:cTn id="26" dur="2000"/>
                                        <p:tgtEl>
                                          <p:spTgt spid="276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C5296B8-0E5E-41CB-804E-3F3103321147}" type="slidenum">
              <a:rPr lang="en-CA" altLang="en-US">
                <a:solidFill>
                  <a:srgbClr val="898989"/>
                </a:solidFill>
                <a:latin typeface="Calibri" panose="020F0502020204030204" pitchFamily="34" charset="0"/>
              </a:rPr>
              <a:pPr eaLnBrk="1" hangingPunct="1"/>
              <a:t>2</a:t>
            </a:fld>
            <a:endParaRPr lang="en-CA" altLang="en-US">
              <a:solidFill>
                <a:srgbClr val="898989"/>
              </a:solidFill>
              <a:latin typeface="Calibri" panose="020F0502020204030204" pitchFamily="34" charset="0"/>
            </a:endParaRPr>
          </a:p>
        </p:txBody>
      </p:sp>
      <p:sp>
        <p:nvSpPr>
          <p:cNvPr id="9221"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9219" name="Content Placeholder 2"/>
          <p:cNvSpPr>
            <a:spLocks noGrp="1"/>
          </p:cNvSpPr>
          <p:nvPr>
            <p:ph idx="1"/>
          </p:nvPr>
        </p:nvSpPr>
        <p:spPr/>
        <p:txBody>
          <a:bodyPr/>
          <a:lstStyle/>
          <a:p>
            <a:pPr>
              <a:buFont typeface="Arial" charset="0"/>
              <a:buChar char="•"/>
              <a:defRPr/>
            </a:pPr>
            <a:r>
              <a:rPr lang="en-CA" sz="2000" dirty="0" smtClean="0">
                <a:solidFill>
                  <a:schemeClr val="tx1">
                    <a:lumMod val="75000"/>
                    <a:lumOff val="25000"/>
                  </a:schemeClr>
                </a:solidFill>
              </a:rPr>
              <a:t>This training resource is not legal advice and should you require assistance in interpreting the legislation or the regulation, please contact your legal adviser. This resource has been created to assist in understanding the legislation and/or regulation and does not replace the official version of the Integrated Accessibility Standards Regulation, Ontario Regulation 191/11 and the Accessibility for Ontarians with Disabilities Act, 2005 (AODA). If there is any conflict between this resource, the Integrated Accessibility Standards Regulation and the AODA, the regulation and the AODA are the final authorities.</a:t>
            </a:r>
          </a:p>
          <a:p>
            <a:pPr>
              <a:buFont typeface="Arial" charset="0"/>
              <a:buChar char="•"/>
              <a:defRPr/>
            </a:pPr>
            <a:r>
              <a:rPr lang="en-CA" sz="2000" dirty="0" smtClean="0">
                <a:solidFill>
                  <a:schemeClr val="tx1">
                    <a:lumMod val="75000"/>
                    <a:lumOff val="25000"/>
                  </a:schemeClr>
                </a:solidFill>
              </a:rPr>
              <a:t>This resource may be used for non-commercial, not-for-profit purposes only in meeting the requirements of the Integrated Accessibility Standards Regulation 191/11.</a:t>
            </a:r>
          </a:p>
        </p:txBody>
      </p:sp>
      <p:sp>
        <p:nvSpPr>
          <p:cNvPr id="18434" name="Title 1"/>
          <p:cNvSpPr>
            <a:spLocks noGrp="1"/>
          </p:cNvSpPr>
          <p:nvPr>
            <p:ph type="title"/>
          </p:nvPr>
        </p:nvSpPr>
        <p:spPr/>
        <p:txBody>
          <a:bodyPr/>
          <a:lstStyle/>
          <a:p>
            <a:pPr>
              <a:defRPr/>
            </a:pPr>
            <a:r>
              <a:rPr lang="en-CA" dirty="0" smtClean="0">
                <a:solidFill>
                  <a:schemeClr val="tx1"/>
                </a:solidFill>
              </a:rPr>
              <a:t>Disclaimer</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20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820686C-8323-4C8E-872B-6468D5EA381D}" type="slidenum">
              <a:rPr lang="en-CA" altLang="en-US">
                <a:solidFill>
                  <a:srgbClr val="898989"/>
                </a:solidFill>
                <a:latin typeface="Calibri" panose="020F0502020204030204" pitchFamily="34" charset="0"/>
              </a:rPr>
              <a:pPr eaLnBrk="1" hangingPunct="1"/>
              <a:t>20</a:t>
            </a:fld>
            <a:endParaRPr lang="en-CA" altLang="en-US">
              <a:solidFill>
                <a:srgbClr val="898989"/>
              </a:solidFill>
              <a:latin typeface="Calibri" panose="020F0502020204030204" pitchFamily="34" charset="0"/>
            </a:endParaRPr>
          </a:p>
        </p:txBody>
      </p:sp>
      <p:sp>
        <p:nvSpPr>
          <p:cNvPr id="27653"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28675" name="Content Placeholder 2"/>
          <p:cNvSpPr>
            <a:spLocks noGrp="1"/>
          </p:cNvSpPr>
          <p:nvPr>
            <p:ph idx="1"/>
          </p:nvPr>
        </p:nvSpPr>
        <p:spPr/>
        <p:txBody>
          <a:bodyPr/>
          <a:lstStyle/>
          <a:p>
            <a:pPr>
              <a:spcAft>
                <a:spcPct val="50000"/>
              </a:spcAft>
              <a:buFont typeface="Arial" charset="0"/>
              <a:buNone/>
              <a:defRPr/>
            </a:pPr>
            <a:r>
              <a:rPr lang="en-CA" dirty="0" smtClean="0">
                <a:solidFill>
                  <a:schemeClr val="tx1">
                    <a:lumMod val="75000"/>
                    <a:lumOff val="25000"/>
                  </a:schemeClr>
                </a:solidFill>
              </a:rPr>
              <a:t>For taxicab requirements:</a:t>
            </a:r>
          </a:p>
          <a:p>
            <a:pPr>
              <a:buFont typeface="Arial" charset="0"/>
              <a:buChar char="•"/>
              <a:defRPr/>
            </a:pPr>
            <a:r>
              <a:rPr lang="en-CA" dirty="0" smtClean="0">
                <a:solidFill>
                  <a:schemeClr val="tx1">
                    <a:lumMod val="75000"/>
                    <a:lumOff val="25000"/>
                  </a:schemeClr>
                </a:solidFill>
              </a:rPr>
              <a:t>Compliance dates range from July 1, 2011 to January 1, 2013.</a:t>
            </a:r>
          </a:p>
          <a:p>
            <a:pPr>
              <a:buFont typeface="Arial" charset="0"/>
              <a:buNone/>
              <a:defRPr/>
            </a:pPr>
            <a:endParaRPr lang="en-CA" dirty="0" smtClean="0">
              <a:solidFill>
                <a:schemeClr val="tx1">
                  <a:lumMod val="75000"/>
                  <a:lumOff val="25000"/>
                </a:schemeClr>
              </a:solidFill>
            </a:endParaRPr>
          </a:p>
          <a:p>
            <a:pPr>
              <a:spcAft>
                <a:spcPct val="50000"/>
              </a:spcAft>
              <a:buFont typeface="Arial" charset="0"/>
              <a:buNone/>
              <a:defRPr/>
            </a:pPr>
            <a:r>
              <a:rPr lang="en-CA" dirty="0" smtClean="0">
                <a:solidFill>
                  <a:schemeClr val="tx1">
                    <a:lumMod val="75000"/>
                    <a:lumOff val="25000"/>
                  </a:schemeClr>
                </a:solidFill>
              </a:rPr>
              <a:t>For bus stop and shelter requirements:</a:t>
            </a:r>
          </a:p>
          <a:p>
            <a:pPr>
              <a:spcAft>
                <a:spcPct val="0"/>
              </a:spcAft>
              <a:buFont typeface="Arial" charset="0"/>
              <a:buChar char="•"/>
              <a:defRPr/>
            </a:pPr>
            <a:r>
              <a:rPr lang="en-CA" dirty="0" smtClean="0">
                <a:solidFill>
                  <a:schemeClr val="tx1">
                    <a:lumMod val="75000"/>
                    <a:lumOff val="25000"/>
                  </a:schemeClr>
                </a:solidFill>
              </a:rPr>
              <a:t>The compliance date for these requirements is January 1, 2013.</a:t>
            </a:r>
          </a:p>
          <a:p>
            <a:pPr>
              <a:spcAft>
                <a:spcPct val="0"/>
              </a:spcAft>
              <a:buFont typeface="Arial" charset="0"/>
              <a:buNone/>
              <a:defRPr/>
            </a:pPr>
            <a:endParaRPr lang="en-CA" dirty="0" smtClean="0">
              <a:solidFill>
                <a:schemeClr val="tx1">
                  <a:lumMod val="75000"/>
                  <a:lumOff val="25000"/>
                </a:schemeClr>
              </a:solidFill>
            </a:endParaRPr>
          </a:p>
          <a:p>
            <a:pPr>
              <a:spcAft>
                <a:spcPct val="0"/>
              </a:spcAft>
              <a:buFont typeface="Arial" charset="0"/>
              <a:buNone/>
              <a:defRPr/>
            </a:pP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For more information on the specific requirements and dates for compliance, refer to the timelines tool for details.</a:t>
            </a:r>
          </a:p>
        </p:txBody>
      </p:sp>
      <p:sp>
        <p:nvSpPr>
          <p:cNvPr id="57346" name="Title 1"/>
          <p:cNvSpPr>
            <a:spLocks noGrp="1"/>
          </p:cNvSpPr>
          <p:nvPr>
            <p:ph type="title"/>
          </p:nvPr>
        </p:nvSpPr>
        <p:spPr>
          <a:xfrm>
            <a:off x="457200" y="152400"/>
            <a:ext cx="8229600" cy="868363"/>
          </a:xfrm>
        </p:spPr>
        <p:txBody>
          <a:bodyPr/>
          <a:lstStyle/>
          <a:p>
            <a:pPr>
              <a:defRPr/>
            </a:pPr>
            <a:r>
              <a:rPr lang="en-CA" dirty="0" smtClean="0">
                <a:solidFill>
                  <a:schemeClr val="tx1"/>
                </a:solidFill>
              </a:rPr>
              <a:t>Compliance dates for municipalities</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20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2000"/>
                                        <p:tgtEl>
                                          <p:spTgt spid="2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5">
                                            <p:txEl>
                                              <p:pRg st="3" end="3"/>
                                            </p:txEl>
                                          </p:spTgt>
                                        </p:tgtEl>
                                        <p:attrNameLst>
                                          <p:attrName>style.visibility</p:attrName>
                                        </p:attrNameLst>
                                      </p:cBhvr>
                                      <p:to>
                                        <p:strVal val="visible"/>
                                      </p:to>
                                    </p:set>
                                    <p:animEffect transition="in" filter="fade">
                                      <p:cBhvr>
                                        <p:cTn id="17" dur="2000"/>
                                        <p:tgtEl>
                                          <p:spTgt spid="2867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675">
                                            <p:txEl>
                                              <p:pRg st="4" end="4"/>
                                            </p:txEl>
                                          </p:spTgt>
                                        </p:tgtEl>
                                        <p:attrNameLst>
                                          <p:attrName>style.visibility</p:attrName>
                                        </p:attrNameLst>
                                      </p:cBhvr>
                                      <p:to>
                                        <p:strVal val="visible"/>
                                      </p:to>
                                    </p:set>
                                    <p:animEffect transition="in" filter="fade">
                                      <p:cBhvr>
                                        <p:cTn id="22" dur="2000"/>
                                        <p:tgtEl>
                                          <p:spTgt spid="2867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675">
                                            <p:txEl>
                                              <p:pRg st="7" end="7"/>
                                            </p:txEl>
                                          </p:spTgt>
                                        </p:tgtEl>
                                        <p:attrNameLst>
                                          <p:attrName>style.visibility</p:attrName>
                                        </p:attrNameLst>
                                      </p:cBhvr>
                                      <p:to>
                                        <p:strVal val="visible"/>
                                      </p:to>
                                    </p:set>
                                    <p:animEffect transition="in" filter="fade">
                                      <p:cBhvr>
                                        <p:cTn id="27" dur="2000"/>
                                        <p:tgtEl>
                                          <p:spTgt spid="286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038002F-DD77-41CC-AEB9-D5343F61A5D6}" type="slidenum">
              <a:rPr lang="en-CA" altLang="en-US">
                <a:solidFill>
                  <a:srgbClr val="898989"/>
                </a:solidFill>
                <a:latin typeface="Calibri" panose="020F0502020204030204" pitchFamily="34" charset="0"/>
              </a:rPr>
              <a:pPr eaLnBrk="1" hangingPunct="1"/>
              <a:t>21</a:t>
            </a:fld>
            <a:endParaRPr lang="en-CA" altLang="en-US">
              <a:solidFill>
                <a:srgbClr val="898989"/>
              </a:solidFill>
              <a:latin typeface="Calibri" panose="020F0502020204030204" pitchFamily="34" charset="0"/>
            </a:endParaRPr>
          </a:p>
        </p:txBody>
      </p:sp>
      <p:sp>
        <p:nvSpPr>
          <p:cNvPr id="28676"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29699" name="Content Placeholder 2"/>
          <p:cNvSpPr>
            <a:spLocks noGrp="1"/>
          </p:cNvSpPr>
          <p:nvPr>
            <p:ph idx="1"/>
          </p:nvPr>
        </p:nvSpPr>
        <p:spPr/>
        <p:txBody>
          <a:bodyPr/>
          <a:lstStyle/>
          <a:p>
            <a:pPr marL="0" indent="0">
              <a:buFont typeface="Arial" charset="0"/>
              <a:buNone/>
              <a:defRPr/>
            </a:pPr>
            <a:r>
              <a:rPr lang="en-CA" sz="2000" dirty="0" smtClean="0">
                <a:solidFill>
                  <a:schemeClr val="tx1">
                    <a:lumMod val="75000"/>
                    <a:lumOff val="25000"/>
                  </a:schemeClr>
                </a:solidFill>
              </a:rPr>
              <a:t>The Transportation Standard addresses technical requirements for which type of transportation service provider? Choose the best response.</a:t>
            </a:r>
            <a:br>
              <a:rPr lang="en-CA" sz="2000" dirty="0" smtClean="0">
                <a:solidFill>
                  <a:schemeClr val="tx1">
                    <a:lumMod val="75000"/>
                    <a:lumOff val="25000"/>
                  </a:schemeClr>
                </a:solidFill>
              </a:rPr>
            </a:br>
            <a:endParaRPr lang="en-CA" sz="2000" dirty="0" smtClean="0">
              <a:solidFill>
                <a:schemeClr val="tx1">
                  <a:lumMod val="75000"/>
                  <a:lumOff val="25000"/>
                </a:schemeClr>
              </a:solidFill>
            </a:endParaRPr>
          </a:p>
          <a:p>
            <a:pPr marL="819150" lvl="1" indent="-457200">
              <a:buFont typeface="Calibri" pitchFamily="34" charset="0"/>
              <a:buAutoNum type="alphaUcPeriod"/>
              <a:defRPr/>
            </a:pPr>
            <a:r>
              <a:rPr lang="en-US" sz="2000" dirty="0" smtClean="0">
                <a:solidFill>
                  <a:schemeClr val="tx1">
                    <a:lumMod val="75000"/>
                    <a:lumOff val="25000"/>
                  </a:schemeClr>
                </a:solidFill>
              </a:rPr>
              <a:t>Other transportation service providers</a:t>
            </a:r>
            <a:r>
              <a:rPr lang="en-CA" sz="2000" dirty="0" smtClean="0">
                <a:solidFill>
                  <a:schemeClr val="tx1">
                    <a:lumMod val="75000"/>
                    <a:lumOff val="25000"/>
                  </a:schemeClr>
                </a:solidFill>
              </a:rPr>
              <a:t/>
            </a:r>
            <a:br>
              <a:rPr lang="en-CA" sz="2000" dirty="0" smtClean="0">
                <a:solidFill>
                  <a:schemeClr val="tx1">
                    <a:lumMod val="75000"/>
                    <a:lumOff val="25000"/>
                  </a:schemeClr>
                </a:solidFill>
              </a:rPr>
            </a:br>
            <a:endParaRPr lang="en-CA" sz="2000" dirty="0" smtClean="0">
              <a:solidFill>
                <a:schemeClr val="tx1">
                  <a:lumMod val="75000"/>
                  <a:lumOff val="25000"/>
                </a:schemeClr>
              </a:solidFill>
            </a:endParaRPr>
          </a:p>
          <a:p>
            <a:pPr marL="819150" lvl="1" indent="-457200">
              <a:buFont typeface="Calibri" pitchFamily="34" charset="0"/>
              <a:buAutoNum type="alphaUcPeriod"/>
              <a:defRPr/>
            </a:pPr>
            <a:r>
              <a:rPr lang="en-US" sz="2000" dirty="0" smtClean="0">
                <a:solidFill>
                  <a:schemeClr val="tx1">
                    <a:lumMod val="75000"/>
                    <a:lumOff val="25000"/>
                  </a:schemeClr>
                </a:solidFill>
              </a:rPr>
              <a:t>Conventional transportation service providers</a:t>
            </a:r>
            <a:br>
              <a:rPr lang="en-US" sz="2000" dirty="0" smtClean="0">
                <a:solidFill>
                  <a:schemeClr val="tx1">
                    <a:lumMod val="75000"/>
                    <a:lumOff val="25000"/>
                  </a:schemeClr>
                </a:solidFill>
              </a:rPr>
            </a:br>
            <a:endParaRPr lang="en-US" sz="2000" dirty="0" smtClean="0">
              <a:solidFill>
                <a:schemeClr val="tx1">
                  <a:lumMod val="75000"/>
                  <a:lumOff val="25000"/>
                </a:schemeClr>
              </a:solidFill>
            </a:endParaRPr>
          </a:p>
          <a:p>
            <a:pPr marL="819150" lvl="1" indent="-457200">
              <a:buFont typeface="Calibri" pitchFamily="34" charset="0"/>
              <a:buAutoNum type="alphaUcPeriod"/>
              <a:defRPr/>
            </a:pPr>
            <a:r>
              <a:rPr lang="en-CA" sz="2000" dirty="0" smtClean="0">
                <a:solidFill>
                  <a:schemeClr val="tx1">
                    <a:lumMod val="75000"/>
                    <a:lumOff val="25000"/>
                  </a:schemeClr>
                </a:solidFill>
              </a:rPr>
              <a:t>Accessible taxicabs</a:t>
            </a:r>
            <a:br>
              <a:rPr lang="en-CA" sz="2000" dirty="0" smtClean="0">
                <a:solidFill>
                  <a:schemeClr val="tx1">
                    <a:lumMod val="75000"/>
                    <a:lumOff val="25000"/>
                  </a:schemeClr>
                </a:solidFill>
              </a:rPr>
            </a:br>
            <a:endParaRPr lang="en-CA" sz="2000" dirty="0" smtClean="0">
              <a:solidFill>
                <a:schemeClr val="tx1">
                  <a:lumMod val="75000"/>
                  <a:lumOff val="25000"/>
                </a:schemeClr>
              </a:solidFill>
            </a:endParaRPr>
          </a:p>
          <a:p>
            <a:pPr marL="819150" lvl="1" indent="-457200">
              <a:buFont typeface="Calibri" pitchFamily="34" charset="0"/>
              <a:buAutoNum type="alphaUcPeriod"/>
              <a:defRPr/>
            </a:pPr>
            <a:r>
              <a:rPr lang="en-CA" sz="2000" dirty="0" smtClean="0">
                <a:solidFill>
                  <a:schemeClr val="tx1">
                    <a:lumMod val="75000"/>
                    <a:lumOff val="25000"/>
                  </a:schemeClr>
                </a:solidFill>
              </a:rPr>
              <a:t>Specialized transportation service providers</a:t>
            </a:r>
          </a:p>
        </p:txBody>
      </p:sp>
      <p:sp>
        <p:nvSpPr>
          <p:cNvPr id="28674" name="Title 1"/>
          <p:cNvSpPr>
            <a:spLocks noGrp="1"/>
          </p:cNvSpPr>
          <p:nvPr>
            <p:ph type="title"/>
          </p:nvPr>
        </p:nvSpPr>
        <p:spPr/>
        <p:txBody>
          <a:bodyPr/>
          <a:lstStyle/>
          <a:p>
            <a:r>
              <a:rPr lang="en-US" altLang="en-US" cap="none" dirty="0" smtClean="0">
                <a:solidFill>
                  <a:schemeClr val="tx1"/>
                </a:solidFill>
                <a:ea typeface="ＭＳ Ｐゴシック" panose="020B0600070205080204" pitchFamily="34" charset="-128"/>
              </a:rPr>
              <a:t>KNOWLEDGE CHECK</a:t>
            </a:r>
            <a:endParaRPr lang="en-CA" altLang="en-US" cap="none" dirty="0" smtClean="0">
              <a:solidFill>
                <a:schemeClr val="tx1"/>
              </a:solidFill>
              <a:ea typeface="ＭＳ Ｐゴシック" panose="020B0600070205080204" pitchFamily="34" charset="-128"/>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2000"/>
                                        <p:tgtEl>
                                          <p:spTgt spid="296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699">
                                            <p:txEl>
                                              <p:pRg st="1" end="1"/>
                                            </p:txEl>
                                          </p:spTgt>
                                        </p:tgtEl>
                                        <p:attrNameLst>
                                          <p:attrName>style.visibility</p:attrName>
                                        </p:attrNameLst>
                                      </p:cBhvr>
                                      <p:to>
                                        <p:strVal val="visible"/>
                                      </p:to>
                                    </p:set>
                                    <p:animEffect transition="in" filter="fade">
                                      <p:cBhvr>
                                        <p:cTn id="10" dur="2000"/>
                                        <p:tgtEl>
                                          <p:spTgt spid="2969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Effect transition="in" filter="fade">
                                      <p:cBhvr>
                                        <p:cTn id="13" dur="2000"/>
                                        <p:tgtEl>
                                          <p:spTgt spid="2969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699">
                                            <p:txEl>
                                              <p:pRg st="3" end="3"/>
                                            </p:txEl>
                                          </p:spTgt>
                                        </p:tgtEl>
                                        <p:attrNameLst>
                                          <p:attrName>style.visibility</p:attrName>
                                        </p:attrNameLst>
                                      </p:cBhvr>
                                      <p:to>
                                        <p:strVal val="visible"/>
                                      </p:to>
                                    </p:set>
                                    <p:animEffect transition="in" filter="fade">
                                      <p:cBhvr>
                                        <p:cTn id="16" dur="2000"/>
                                        <p:tgtEl>
                                          <p:spTgt spid="2969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animEffect transition="in" filter="fade">
                                      <p:cBhvr>
                                        <p:cTn id="19" dur="20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8F6287-BC8C-4257-AB55-55393101C20D}" type="slidenum">
              <a:rPr lang="en-CA" altLang="en-US">
                <a:solidFill>
                  <a:srgbClr val="898989"/>
                </a:solidFill>
                <a:latin typeface="Calibri" panose="020F0502020204030204" pitchFamily="34" charset="0"/>
              </a:rPr>
              <a:pPr eaLnBrk="1" hangingPunct="1"/>
              <a:t>22</a:t>
            </a:fld>
            <a:endParaRPr lang="en-CA" altLang="en-US">
              <a:solidFill>
                <a:srgbClr val="898989"/>
              </a:solidFill>
              <a:latin typeface="Calibri" panose="020F0502020204030204" pitchFamily="34" charset="0"/>
            </a:endParaRPr>
          </a:p>
        </p:txBody>
      </p:sp>
      <p:sp>
        <p:nvSpPr>
          <p:cNvPr id="29700"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30723" name="Content Placeholder 2"/>
          <p:cNvSpPr>
            <a:spLocks noGrp="1"/>
          </p:cNvSpPr>
          <p:nvPr>
            <p:ph idx="1"/>
          </p:nvPr>
        </p:nvSpPr>
        <p:spPr/>
        <p:txBody>
          <a:bodyPr/>
          <a:lstStyle/>
          <a:p>
            <a:pPr marL="0" indent="0">
              <a:buFont typeface="Arial" charset="0"/>
              <a:buNone/>
              <a:defRPr/>
            </a:pPr>
            <a:r>
              <a:rPr lang="en-CA" sz="2000" dirty="0" smtClean="0">
                <a:solidFill>
                  <a:schemeClr val="tx1">
                    <a:lumMod val="75000"/>
                    <a:lumOff val="25000"/>
                  </a:schemeClr>
                </a:solidFill>
              </a:rPr>
              <a:t>The Transportation Standard addresses technical requirements for which type of transportation service provider? Choose the best response.</a:t>
            </a:r>
            <a:br>
              <a:rPr lang="en-CA" sz="2000" dirty="0" smtClean="0">
                <a:solidFill>
                  <a:schemeClr val="tx1">
                    <a:lumMod val="75000"/>
                    <a:lumOff val="25000"/>
                  </a:schemeClr>
                </a:solidFill>
              </a:rPr>
            </a:br>
            <a:endParaRPr lang="en-CA" sz="2000" dirty="0" smtClean="0">
              <a:solidFill>
                <a:schemeClr val="tx1">
                  <a:lumMod val="75000"/>
                  <a:lumOff val="25000"/>
                </a:schemeClr>
              </a:solidFill>
            </a:endParaRPr>
          </a:p>
          <a:p>
            <a:pPr marL="819150" lvl="1" indent="-457200">
              <a:buFont typeface="Calibri" pitchFamily="34" charset="0"/>
              <a:buAutoNum type="alphaUcPeriod"/>
              <a:defRPr/>
            </a:pPr>
            <a:r>
              <a:rPr lang="en-US" sz="2000" dirty="0" smtClean="0">
                <a:solidFill>
                  <a:schemeClr val="tx1">
                    <a:lumMod val="75000"/>
                    <a:lumOff val="25000"/>
                  </a:schemeClr>
                </a:solidFill>
              </a:rPr>
              <a:t>Other transportation service providers</a:t>
            </a:r>
            <a:r>
              <a:rPr lang="en-CA" sz="2000" dirty="0" smtClean="0">
                <a:solidFill>
                  <a:schemeClr val="tx1">
                    <a:lumMod val="75000"/>
                    <a:lumOff val="25000"/>
                  </a:schemeClr>
                </a:solidFill>
              </a:rPr>
              <a:t/>
            </a:r>
            <a:br>
              <a:rPr lang="en-CA" sz="2000" dirty="0" smtClean="0">
                <a:solidFill>
                  <a:schemeClr val="tx1">
                    <a:lumMod val="75000"/>
                    <a:lumOff val="25000"/>
                  </a:schemeClr>
                </a:solidFill>
              </a:rPr>
            </a:br>
            <a:endParaRPr lang="en-CA" sz="2000" dirty="0" smtClean="0">
              <a:solidFill>
                <a:schemeClr val="tx1">
                  <a:lumMod val="75000"/>
                  <a:lumOff val="25000"/>
                </a:schemeClr>
              </a:solidFill>
            </a:endParaRPr>
          </a:p>
          <a:p>
            <a:pPr marL="819150" lvl="1" indent="-457200">
              <a:buFont typeface="Calibri" pitchFamily="34" charset="0"/>
              <a:buAutoNum type="alphaUcPeriod"/>
              <a:defRPr/>
            </a:pPr>
            <a:r>
              <a:rPr lang="en-US" sz="2000" b="1" dirty="0" smtClean="0">
                <a:solidFill>
                  <a:schemeClr val="tx1">
                    <a:lumMod val="75000"/>
                    <a:lumOff val="25000"/>
                  </a:schemeClr>
                </a:solidFill>
              </a:rPr>
              <a:t>Conventional transportation service providers</a:t>
            </a:r>
            <a:br>
              <a:rPr lang="en-US" sz="2000" b="1" dirty="0" smtClean="0">
                <a:solidFill>
                  <a:schemeClr val="tx1">
                    <a:lumMod val="75000"/>
                    <a:lumOff val="25000"/>
                  </a:schemeClr>
                </a:solidFill>
              </a:rPr>
            </a:br>
            <a:endParaRPr lang="en-US" sz="2000" b="1" dirty="0" smtClean="0">
              <a:solidFill>
                <a:schemeClr val="tx1">
                  <a:lumMod val="75000"/>
                  <a:lumOff val="25000"/>
                </a:schemeClr>
              </a:solidFill>
            </a:endParaRPr>
          </a:p>
          <a:p>
            <a:pPr marL="819150" lvl="1" indent="-457200">
              <a:buFont typeface="Calibri" pitchFamily="34" charset="0"/>
              <a:buAutoNum type="alphaUcPeriod"/>
              <a:defRPr/>
            </a:pPr>
            <a:r>
              <a:rPr lang="en-CA" sz="2000" dirty="0" smtClean="0">
                <a:solidFill>
                  <a:schemeClr val="tx1">
                    <a:lumMod val="75000"/>
                    <a:lumOff val="25000"/>
                  </a:schemeClr>
                </a:solidFill>
              </a:rPr>
              <a:t>Accessible taxicabs</a:t>
            </a:r>
            <a:br>
              <a:rPr lang="en-CA" sz="2000" dirty="0" smtClean="0">
                <a:solidFill>
                  <a:schemeClr val="tx1">
                    <a:lumMod val="75000"/>
                    <a:lumOff val="25000"/>
                  </a:schemeClr>
                </a:solidFill>
              </a:rPr>
            </a:br>
            <a:endParaRPr lang="en-CA" sz="2000" dirty="0" smtClean="0">
              <a:solidFill>
                <a:schemeClr val="tx1">
                  <a:lumMod val="75000"/>
                  <a:lumOff val="25000"/>
                </a:schemeClr>
              </a:solidFill>
            </a:endParaRPr>
          </a:p>
          <a:p>
            <a:pPr marL="819150" lvl="1" indent="-457200">
              <a:buFont typeface="Calibri" pitchFamily="34" charset="0"/>
              <a:buAutoNum type="alphaUcPeriod"/>
              <a:defRPr/>
            </a:pPr>
            <a:r>
              <a:rPr lang="en-CA" sz="2000" dirty="0" smtClean="0">
                <a:solidFill>
                  <a:schemeClr val="tx1">
                    <a:lumMod val="75000"/>
                    <a:lumOff val="25000"/>
                  </a:schemeClr>
                </a:solidFill>
              </a:rPr>
              <a:t>Specialized transportation service providers</a:t>
            </a:r>
          </a:p>
        </p:txBody>
      </p:sp>
      <p:sp>
        <p:nvSpPr>
          <p:cNvPr id="29698" name="Title 1"/>
          <p:cNvSpPr>
            <a:spLocks noGrp="1"/>
          </p:cNvSpPr>
          <p:nvPr>
            <p:ph type="title"/>
          </p:nvPr>
        </p:nvSpPr>
        <p:spPr/>
        <p:txBody>
          <a:bodyPr/>
          <a:lstStyle/>
          <a:p>
            <a:r>
              <a:rPr lang="en-US" altLang="en-US" cap="none" dirty="0" smtClean="0">
                <a:solidFill>
                  <a:schemeClr val="tx1"/>
                </a:solidFill>
                <a:ea typeface="ＭＳ Ｐゴシック" panose="020B0600070205080204" pitchFamily="34" charset="-128"/>
              </a:rPr>
              <a:t>KNOWLEDGE CHECK: ANSWER</a:t>
            </a:r>
            <a:endParaRPr lang="en-CA" altLang="en-US" cap="none" dirty="0" smtClean="0">
              <a:solidFill>
                <a:schemeClr val="tx1"/>
              </a:solidFill>
              <a:ea typeface="ＭＳ Ｐゴシック" panose="020B0600070205080204" pitchFamily="34" charset="-128"/>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2000"/>
                                        <p:tgtEl>
                                          <p:spTgt spid="3072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23">
                                            <p:txEl>
                                              <p:pRg st="1" end="1"/>
                                            </p:txEl>
                                          </p:spTgt>
                                        </p:tgtEl>
                                        <p:attrNameLst>
                                          <p:attrName>style.visibility</p:attrName>
                                        </p:attrNameLst>
                                      </p:cBhvr>
                                      <p:to>
                                        <p:strVal val="visible"/>
                                      </p:to>
                                    </p:set>
                                    <p:animEffect transition="in" filter="fade">
                                      <p:cBhvr>
                                        <p:cTn id="10" dur="2000"/>
                                        <p:tgtEl>
                                          <p:spTgt spid="3072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animEffect transition="in" filter="fade">
                                      <p:cBhvr>
                                        <p:cTn id="13" dur="2000"/>
                                        <p:tgtEl>
                                          <p:spTgt spid="3072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723">
                                            <p:txEl>
                                              <p:pRg st="3" end="3"/>
                                            </p:txEl>
                                          </p:spTgt>
                                        </p:tgtEl>
                                        <p:attrNameLst>
                                          <p:attrName>style.visibility</p:attrName>
                                        </p:attrNameLst>
                                      </p:cBhvr>
                                      <p:to>
                                        <p:strVal val="visible"/>
                                      </p:to>
                                    </p:set>
                                    <p:animEffect transition="in" filter="fade">
                                      <p:cBhvr>
                                        <p:cTn id="16" dur="2000"/>
                                        <p:tgtEl>
                                          <p:spTgt spid="3072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723">
                                            <p:txEl>
                                              <p:pRg st="4" end="4"/>
                                            </p:txEl>
                                          </p:spTgt>
                                        </p:tgtEl>
                                        <p:attrNameLst>
                                          <p:attrName>style.visibility</p:attrName>
                                        </p:attrNameLst>
                                      </p:cBhvr>
                                      <p:to>
                                        <p:strVal val="visible"/>
                                      </p:to>
                                    </p:set>
                                    <p:animEffect transition="in" filter="fade">
                                      <p:cBhvr>
                                        <p:cTn id="19" dur="20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96DC75-D67A-4F14-8908-2D7ECB240117}" type="slidenum">
              <a:rPr lang="en-CA" altLang="en-US">
                <a:solidFill>
                  <a:srgbClr val="898989"/>
                </a:solidFill>
                <a:latin typeface="Calibri" panose="020F0502020204030204" pitchFamily="34" charset="0"/>
              </a:rPr>
              <a:pPr eaLnBrk="1" hangingPunct="1"/>
              <a:t>23</a:t>
            </a:fld>
            <a:endParaRPr lang="en-CA" altLang="en-US">
              <a:solidFill>
                <a:srgbClr val="898989"/>
              </a:solidFill>
              <a:latin typeface="Calibri" panose="020F0502020204030204" pitchFamily="34" charset="0"/>
            </a:endParaRPr>
          </a:p>
        </p:txBody>
      </p:sp>
      <p:sp>
        <p:nvSpPr>
          <p:cNvPr id="30727" name="Footer Placeholder 6"/>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31747" name="Content Placeholder 2"/>
          <p:cNvSpPr>
            <a:spLocks noGrp="1"/>
          </p:cNvSpPr>
          <p:nvPr>
            <p:ph idx="1"/>
          </p:nvPr>
        </p:nvSpPr>
        <p:spPr>
          <a:xfrm>
            <a:off x="468313" y="1268413"/>
            <a:ext cx="8229600" cy="4754562"/>
          </a:xfrm>
        </p:spPr>
        <p:txBody>
          <a:bodyPr/>
          <a:lstStyle/>
          <a:p>
            <a:pPr>
              <a:buFont typeface="Arial" charset="0"/>
              <a:buChar char="•"/>
              <a:defRPr/>
            </a:pPr>
            <a:r>
              <a:rPr lang="en-CA" dirty="0" smtClean="0">
                <a:solidFill>
                  <a:schemeClr val="tx1">
                    <a:lumMod val="75000"/>
                    <a:lumOff val="25000"/>
                  </a:schemeClr>
                </a:solidFill>
              </a:rPr>
              <a:t>You have now completed the Transportation Standard module.</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Module topics:</a:t>
            </a:r>
          </a:p>
          <a:p>
            <a:pPr marL="457200" lvl="2" eaLnBrk="1" hangingPunct="1">
              <a:spcBef>
                <a:spcPts val="600"/>
              </a:spcBef>
              <a:spcAft>
                <a:spcPts val="0"/>
              </a:spcAft>
              <a:buFont typeface="Wingdings" pitchFamily="2" charset="2"/>
              <a:buChar char=""/>
              <a:defRPr/>
            </a:pPr>
            <a:r>
              <a:rPr lang="en-CA" dirty="0">
                <a:solidFill>
                  <a:schemeClr val="tx1">
                    <a:lumMod val="75000"/>
                    <a:lumOff val="25000"/>
                  </a:schemeClr>
                </a:solidFill>
              </a:rPr>
              <a:t> Who must comply with the standard</a:t>
            </a:r>
          </a:p>
          <a:p>
            <a:pPr marL="457200" lvl="2" eaLnBrk="1" hangingPunct="1">
              <a:spcBef>
                <a:spcPts val="600"/>
              </a:spcBef>
              <a:spcAft>
                <a:spcPts val="0"/>
              </a:spcAft>
              <a:buFont typeface="Wingdings" pitchFamily="2" charset="2"/>
              <a:buChar char=""/>
              <a:defRPr/>
            </a:pPr>
            <a:r>
              <a:rPr lang="en-CA" dirty="0">
                <a:solidFill>
                  <a:schemeClr val="tx1">
                    <a:lumMod val="75000"/>
                    <a:lumOff val="25000"/>
                  </a:schemeClr>
                </a:solidFill>
              </a:rPr>
              <a:t> Requirements for transportation service providers:</a:t>
            </a:r>
          </a:p>
          <a:p>
            <a:pPr lvl="2">
              <a:buFont typeface="Arial" charset="0"/>
              <a:buChar char="•"/>
              <a:defRPr/>
            </a:pPr>
            <a:r>
              <a:rPr lang="en-CA" dirty="0" smtClean="0">
                <a:solidFill>
                  <a:schemeClr val="tx1">
                    <a:lumMod val="75000"/>
                    <a:lumOff val="25000"/>
                  </a:schemeClr>
                </a:solidFill>
              </a:rPr>
              <a:t>Conventional transportation service providers</a:t>
            </a:r>
          </a:p>
          <a:p>
            <a:pPr lvl="2">
              <a:buFont typeface="Arial" charset="0"/>
              <a:buChar char="•"/>
              <a:defRPr/>
            </a:pPr>
            <a:r>
              <a:rPr lang="en-CA" dirty="0" smtClean="0">
                <a:solidFill>
                  <a:schemeClr val="tx1">
                    <a:lumMod val="75000"/>
                    <a:lumOff val="25000"/>
                  </a:schemeClr>
                </a:solidFill>
              </a:rPr>
              <a:t>Specialized transportation service providers</a:t>
            </a:r>
          </a:p>
          <a:p>
            <a:pPr lvl="2">
              <a:buFont typeface="Arial" charset="0"/>
              <a:buChar char="•"/>
              <a:defRPr/>
            </a:pPr>
            <a:r>
              <a:rPr lang="en-CA" dirty="0" smtClean="0">
                <a:solidFill>
                  <a:schemeClr val="tx1">
                    <a:lumMod val="75000"/>
                    <a:lumOff val="25000"/>
                  </a:schemeClr>
                </a:solidFill>
              </a:rPr>
              <a:t>Other transportation service providers</a:t>
            </a:r>
          </a:p>
          <a:p>
            <a:pPr lvl="2">
              <a:buFont typeface="Arial" charset="0"/>
              <a:buChar char="•"/>
              <a:defRPr/>
            </a:pPr>
            <a:r>
              <a:rPr lang="en-CA" dirty="0" smtClean="0">
                <a:solidFill>
                  <a:schemeClr val="tx1">
                    <a:lumMod val="75000"/>
                    <a:lumOff val="25000"/>
                  </a:schemeClr>
                </a:solidFill>
              </a:rPr>
              <a:t>Duties of municipalities: Taxicabs, bus stops and shelters</a:t>
            </a:r>
          </a:p>
        </p:txBody>
      </p:sp>
      <p:sp>
        <p:nvSpPr>
          <p:cNvPr id="63490" name="Title 1"/>
          <p:cNvSpPr>
            <a:spLocks noGrp="1"/>
          </p:cNvSpPr>
          <p:nvPr>
            <p:ph type="title"/>
          </p:nvPr>
        </p:nvSpPr>
        <p:spPr>
          <a:xfrm>
            <a:off x="457200" y="152400"/>
            <a:ext cx="8229600" cy="868363"/>
          </a:xfrm>
        </p:spPr>
        <p:txBody>
          <a:bodyPr/>
          <a:lstStyle/>
          <a:p>
            <a:pPr>
              <a:defRPr/>
            </a:pPr>
            <a:r>
              <a:rPr lang="en-CA" dirty="0" smtClean="0">
                <a:solidFill>
                  <a:schemeClr val="tx1"/>
                </a:solidFill>
              </a:rPr>
              <a:t>Summary</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20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fade">
                                      <p:cBhvr>
                                        <p:cTn id="12" dur="2000"/>
                                        <p:tgtEl>
                                          <p:spTgt spid="3174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animEffect transition="in" filter="fade">
                                      <p:cBhvr>
                                        <p:cTn id="15" dur="2000"/>
                                        <p:tgtEl>
                                          <p:spTgt spid="3174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747">
                                            <p:txEl>
                                              <p:pRg st="3" end="3"/>
                                            </p:txEl>
                                          </p:spTgt>
                                        </p:tgtEl>
                                        <p:attrNameLst>
                                          <p:attrName>style.visibility</p:attrName>
                                        </p:attrNameLst>
                                      </p:cBhvr>
                                      <p:to>
                                        <p:strVal val="visible"/>
                                      </p:to>
                                    </p:set>
                                    <p:animEffect transition="in" filter="fade">
                                      <p:cBhvr>
                                        <p:cTn id="18" dur="2000"/>
                                        <p:tgtEl>
                                          <p:spTgt spid="3174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747">
                                            <p:txEl>
                                              <p:pRg st="4" end="4"/>
                                            </p:txEl>
                                          </p:spTgt>
                                        </p:tgtEl>
                                        <p:attrNameLst>
                                          <p:attrName>style.visibility</p:attrName>
                                        </p:attrNameLst>
                                      </p:cBhvr>
                                      <p:to>
                                        <p:strVal val="visible"/>
                                      </p:to>
                                    </p:set>
                                    <p:animEffect transition="in" filter="fade">
                                      <p:cBhvr>
                                        <p:cTn id="21" dur="2000"/>
                                        <p:tgtEl>
                                          <p:spTgt spid="3174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747">
                                            <p:txEl>
                                              <p:pRg st="5" end="5"/>
                                            </p:txEl>
                                          </p:spTgt>
                                        </p:tgtEl>
                                        <p:attrNameLst>
                                          <p:attrName>style.visibility</p:attrName>
                                        </p:attrNameLst>
                                      </p:cBhvr>
                                      <p:to>
                                        <p:strVal val="visible"/>
                                      </p:to>
                                    </p:set>
                                    <p:animEffect transition="in" filter="fade">
                                      <p:cBhvr>
                                        <p:cTn id="24" dur="2000"/>
                                        <p:tgtEl>
                                          <p:spTgt spid="31747">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1747">
                                            <p:txEl>
                                              <p:pRg st="6" end="6"/>
                                            </p:txEl>
                                          </p:spTgt>
                                        </p:tgtEl>
                                        <p:attrNameLst>
                                          <p:attrName>style.visibility</p:attrName>
                                        </p:attrNameLst>
                                      </p:cBhvr>
                                      <p:to>
                                        <p:strVal val="visible"/>
                                      </p:to>
                                    </p:set>
                                    <p:animEffect transition="in" filter="fade">
                                      <p:cBhvr>
                                        <p:cTn id="27" dur="2000"/>
                                        <p:tgtEl>
                                          <p:spTgt spid="31747">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747">
                                            <p:txEl>
                                              <p:pRg st="7" end="7"/>
                                            </p:txEl>
                                          </p:spTgt>
                                        </p:tgtEl>
                                        <p:attrNameLst>
                                          <p:attrName>style.visibility</p:attrName>
                                        </p:attrNameLst>
                                      </p:cBhvr>
                                      <p:to>
                                        <p:strVal val="visible"/>
                                      </p:to>
                                    </p:set>
                                    <p:animEffect transition="in" filter="fade">
                                      <p:cBhvr>
                                        <p:cTn id="30" dur="2000"/>
                                        <p:tgtEl>
                                          <p:spTgt spid="317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8D0313-319B-4F0F-96B8-9F577D24C8A0}" type="slidenum">
              <a:rPr lang="en-CA" altLang="en-US">
                <a:solidFill>
                  <a:srgbClr val="898989"/>
                </a:solidFill>
                <a:latin typeface="Calibri" panose="020F0502020204030204" pitchFamily="34" charset="0"/>
              </a:rPr>
              <a:pPr eaLnBrk="1" hangingPunct="1"/>
              <a:t>24</a:t>
            </a:fld>
            <a:endParaRPr lang="en-CA" altLang="en-US">
              <a:solidFill>
                <a:srgbClr val="898989"/>
              </a:solidFill>
              <a:latin typeface="Calibri" panose="020F0502020204030204" pitchFamily="34" charset="0"/>
            </a:endParaRPr>
          </a:p>
        </p:txBody>
      </p:sp>
      <p:sp>
        <p:nvSpPr>
          <p:cNvPr id="31749"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32771" name="Content Placeholder 2"/>
          <p:cNvSpPr>
            <a:spLocks noGrp="1"/>
          </p:cNvSpPr>
          <p:nvPr>
            <p:ph idx="1"/>
          </p:nvPr>
        </p:nvSpPr>
        <p:spPr/>
        <p:txBody>
          <a:bodyPr/>
          <a:lstStyle/>
          <a:p>
            <a:pPr>
              <a:spcAft>
                <a:spcPct val="25000"/>
              </a:spcAft>
              <a:buFont typeface="Arial" charset="0"/>
              <a:buChar char="•"/>
              <a:defRPr/>
            </a:pPr>
            <a:r>
              <a:rPr lang="en-CA" b="1" dirty="0" smtClean="0">
                <a:solidFill>
                  <a:schemeClr val="tx1">
                    <a:lumMod val="75000"/>
                    <a:lumOff val="25000"/>
                  </a:schemeClr>
                </a:solidFill>
              </a:rPr>
              <a:t>bus</a:t>
            </a:r>
            <a:r>
              <a:rPr lang="en-CA" dirty="0" smtClean="0">
                <a:solidFill>
                  <a:schemeClr val="tx1">
                    <a:lumMod val="75000"/>
                    <a:lumOff val="25000"/>
                  </a:schemeClr>
                </a:solidFill>
              </a:rPr>
              <a:t>: A motor vehicle designed to carry 10 or more passengers, and used for transporting people.</a:t>
            </a:r>
          </a:p>
          <a:p>
            <a:pPr>
              <a:buFont typeface="Arial" charset="0"/>
              <a:buChar char="•"/>
              <a:defRPr/>
            </a:pPr>
            <a:r>
              <a:rPr lang="en-CA" b="1" dirty="0" smtClean="0">
                <a:solidFill>
                  <a:schemeClr val="tx1">
                    <a:lumMod val="75000"/>
                    <a:lumOff val="25000"/>
                  </a:schemeClr>
                </a:solidFill>
              </a:rPr>
              <a:t>commuter rail (trains)</a:t>
            </a:r>
            <a:r>
              <a:rPr lang="en-CA" dirty="0" smtClean="0">
                <a:solidFill>
                  <a:schemeClr val="tx1">
                    <a:lumMod val="75000"/>
                    <a:lumOff val="25000"/>
                  </a:schemeClr>
                </a:solidFill>
              </a:rPr>
              <a:t>: A class of rail-based, multi-unit transportation. Is used for public passenger transportation between urban areas and their suburbs and is provided on designated lines between stations.</a:t>
            </a:r>
          </a:p>
          <a:p>
            <a:pPr>
              <a:buFont typeface="Arial" charset="0"/>
              <a:buChar char="•"/>
              <a:defRPr/>
            </a:pPr>
            <a:r>
              <a:rPr lang="en-CA" b="1" dirty="0" smtClean="0">
                <a:solidFill>
                  <a:schemeClr val="tx1">
                    <a:lumMod val="75000"/>
                    <a:lumOff val="25000"/>
                  </a:schemeClr>
                </a:solidFill>
              </a:rPr>
              <a:t>conventional transportation service provider</a:t>
            </a:r>
            <a:r>
              <a:rPr lang="en-CA" dirty="0" smtClean="0">
                <a:solidFill>
                  <a:schemeClr val="tx1">
                    <a:lumMod val="75000"/>
                    <a:lumOff val="25000"/>
                  </a:schemeClr>
                </a:solidFill>
              </a:rPr>
              <a:t>: A designated public sector transportation organization as described in paragraph 5 of Schedule 1 of the Integrated Accessibility Standards Regulation, that provides conventional transportation services that operate only within Ontario. </a:t>
            </a:r>
          </a:p>
          <a:p>
            <a:pPr>
              <a:buFont typeface="Arial" charset="0"/>
              <a:buChar char="•"/>
              <a:defRPr/>
            </a:pPr>
            <a:r>
              <a:rPr lang="en-CA" b="1" dirty="0" smtClean="0">
                <a:solidFill>
                  <a:schemeClr val="tx1">
                    <a:lumMod val="75000"/>
                    <a:lumOff val="25000"/>
                  </a:schemeClr>
                </a:solidFill>
              </a:rPr>
              <a:t>conventional transportation services</a:t>
            </a:r>
            <a:r>
              <a:rPr lang="en-CA" dirty="0" smtClean="0">
                <a:solidFill>
                  <a:schemeClr val="tx1">
                    <a:lumMod val="75000"/>
                    <a:lumOff val="25000"/>
                  </a:schemeClr>
                </a:solidFill>
              </a:rPr>
              <a:t>: Public passenger transportation services on transit buses, motor coaches or rail-based transportation that operate only within Ontario. These services are provided by designated public sector organizations as described in paragraph 5 of Schedule 1 of the Integrated Accessibility Standards Regulation, but does not include specialized transportation services.</a:t>
            </a:r>
          </a:p>
        </p:txBody>
      </p:sp>
      <p:sp>
        <p:nvSpPr>
          <p:cNvPr id="65538" name="Title 1"/>
          <p:cNvSpPr>
            <a:spLocks noGrp="1"/>
          </p:cNvSpPr>
          <p:nvPr>
            <p:ph type="title"/>
          </p:nvPr>
        </p:nvSpPr>
        <p:spPr>
          <a:xfrm>
            <a:off x="457200" y="-30163"/>
            <a:ext cx="8229600" cy="868363"/>
          </a:xfrm>
        </p:spPr>
        <p:txBody>
          <a:bodyPr/>
          <a:lstStyle/>
          <a:p>
            <a:pPr>
              <a:defRPr/>
            </a:pPr>
            <a:r>
              <a:rPr lang="en-CA" dirty="0" smtClean="0">
                <a:solidFill>
                  <a:schemeClr val="tx1"/>
                </a:solidFill>
              </a:rPr>
              <a:t>Glossary </a:t>
            </a:r>
            <a:r>
              <a:rPr lang="en-CA" sz="2800" cap="none" dirty="0" smtClean="0">
                <a:solidFill>
                  <a:schemeClr val="tx1"/>
                </a:solidFill>
              </a:rPr>
              <a:t>(1 of 5)</a:t>
            </a:r>
            <a:endParaRPr lang="en-CA" cap="none" dirty="0" smtClean="0">
              <a:solidFill>
                <a:schemeClr val="tx1"/>
              </a:solidFill>
            </a:endParaRPr>
          </a:p>
        </p:txBody>
      </p:sp>
    </p:spTree>
  </p:cSld>
  <p:clrMapOvr>
    <a:masterClrMapping/>
  </p:clrMapOvr>
  <p:transition>
    <p:pull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7CD16BF-14E1-435C-ACB8-4CD41723A4BE}" type="slidenum">
              <a:rPr lang="en-CA" altLang="en-US">
                <a:solidFill>
                  <a:srgbClr val="898989"/>
                </a:solidFill>
                <a:latin typeface="Calibri" panose="020F0502020204030204" pitchFamily="34" charset="0"/>
              </a:rPr>
              <a:pPr eaLnBrk="1" hangingPunct="1"/>
              <a:t>25</a:t>
            </a:fld>
            <a:endParaRPr lang="en-CA" altLang="en-US">
              <a:solidFill>
                <a:srgbClr val="898989"/>
              </a:solidFill>
              <a:latin typeface="Calibri" panose="020F0502020204030204" pitchFamily="34" charset="0"/>
            </a:endParaRPr>
          </a:p>
        </p:txBody>
      </p:sp>
      <p:sp>
        <p:nvSpPr>
          <p:cNvPr id="32773"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33795" name="Content Placeholder 2"/>
          <p:cNvSpPr>
            <a:spLocks noGrp="1"/>
          </p:cNvSpPr>
          <p:nvPr>
            <p:ph idx="1"/>
          </p:nvPr>
        </p:nvSpPr>
        <p:spPr/>
        <p:txBody>
          <a:bodyPr/>
          <a:lstStyle/>
          <a:p>
            <a:pPr>
              <a:buFont typeface="Arial" charset="0"/>
              <a:buChar char="•"/>
              <a:defRPr/>
            </a:pPr>
            <a:r>
              <a:rPr lang="en-CA" b="1" dirty="0" smtClean="0">
                <a:solidFill>
                  <a:schemeClr val="tx1">
                    <a:lumMod val="75000"/>
                    <a:lumOff val="25000"/>
                  </a:schemeClr>
                </a:solidFill>
              </a:rPr>
              <a:t>ferry</a:t>
            </a:r>
            <a:r>
              <a:rPr lang="en-CA" dirty="0" smtClean="0">
                <a:solidFill>
                  <a:schemeClr val="tx1">
                    <a:lumMod val="75000"/>
                    <a:lumOff val="25000"/>
                  </a:schemeClr>
                </a:solidFill>
              </a:rPr>
              <a:t>: </a:t>
            </a:r>
            <a:r>
              <a:rPr lang="en-US" dirty="0" smtClean="0">
                <a:solidFill>
                  <a:schemeClr val="tx1">
                    <a:lumMod val="75000"/>
                    <a:lumOff val="25000"/>
                  </a:schemeClr>
                </a:solidFill>
              </a:rPr>
              <a:t>A vessel that weighs 1000 gross </a:t>
            </a:r>
            <a:r>
              <a:rPr lang="en-US" dirty="0" err="1" smtClean="0">
                <a:solidFill>
                  <a:schemeClr val="tx1">
                    <a:lumMod val="75000"/>
                    <a:lumOff val="25000"/>
                  </a:schemeClr>
                </a:solidFill>
              </a:rPr>
              <a:t>tonnes</a:t>
            </a:r>
            <a:r>
              <a:rPr lang="en-US" dirty="0" smtClean="0">
                <a:solidFill>
                  <a:schemeClr val="tx1">
                    <a:lumMod val="75000"/>
                    <a:lumOff val="25000"/>
                  </a:schemeClr>
                </a:solidFill>
              </a:rPr>
              <a:t> or more and provides passenger transportation services only within Ontario. Ferries are used by the general public and may carry only passengers or passengers and motor vehicles.</a:t>
            </a:r>
          </a:p>
          <a:p>
            <a:pPr>
              <a:buFont typeface="Arial" charset="0"/>
              <a:buChar char="•"/>
              <a:defRPr/>
            </a:pPr>
            <a:r>
              <a:rPr lang="en-CA" b="1" dirty="0" smtClean="0">
                <a:solidFill>
                  <a:schemeClr val="tx1">
                    <a:lumMod val="75000"/>
                    <a:lumOff val="25000"/>
                  </a:schemeClr>
                </a:solidFill>
              </a:rPr>
              <a:t>integrated accessible school transportation services</a:t>
            </a:r>
            <a:r>
              <a:rPr lang="en-CA" dirty="0" smtClean="0">
                <a:solidFill>
                  <a:schemeClr val="tx1">
                    <a:lumMod val="75000"/>
                    <a:lumOff val="25000"/>
                  </a:schemeClr>
                </a:solidFill>
              </a:rPr>
              <a:t>: Integrated transportation means that all students, including students with disabilities, travel on the same school transportation vehicles.</a:t>
            </a:r>
          </a:p>
          <a:p>
            <a:pPr>
              <a:buFont typeface="Arial" charset="0"/>
              <a:buChar char="•"/>
              <a:defRPr/>
            </a:pPr>
            <a:r>
              <a:rPr lang="en-CA" b="1" dirty="0" smtClean="0">
                <a:solidFill>
                  <a:schemeClr val="tx1">
                    <a:lumMod val="75000"/>
                    <a:lumOff val="25000"/>
                  </a:schemeClr>
                </a:solidFill>
              </a:rPr>
              <a:t>mobility aid</a:t>
            </a:r>
            <a:r>
              <a:rPr lang="en-CA" dirty="0" smtClean="0">
                <a:solidFill>
                  <a:schemeClr val="tx1">
                    <a:lumMod val="75000"/>
                    <a:lumOff val="25000"/>
                  </a:schemeClr>
                </a:solidFill>
              </a:rPr>
              <a:t>: Devices used to facilitate the transport, in a seated posture, of people with disabilities.</a:t>
            </a:r>
          </a:p>
          <a:p>
            <a:pPr>
              <a:buFont typeface="Arial" charset="0"/>
              <a:buChar char="•"/>
              <a:defRPr/>
            </a:pPr>
            <a:r>
              <a:rPr lang="en-CA" b="1" dirty="0" smtClean="0">
                <a:solidFill>
                  <a:schemeClr val="tx1">
                    <a:lumMod val="75000"/>
                    <a:lumOff val="25000"/>
                  </a:schemeClr>
                </a:solidFill>
              </a:rPr>
              <a:t>mobility assistive device</a:t>
            </a:r>
            <a:r>
              <a:rPr lang="en-CA" dirty="0" smtClean="0">
                <a:solidFill>
                  <a:schemeClr val="tx1">
                    <a:lumMod val="75000"/>
                    <a:lumOff val="25000"/>
                  </a:schemeClr>
                </a:solidFill>
              </a:rPr>
              <a:t>: A cane, walker, or similar aid.</a:t>
            </a:r>
          </a:p>
          <a:p>
            <a:pPr>
              <a:buFont typeface="Arial" charset="0"/>
              <a:buChar char="•"/>
              <a:defRPr/>
            </a:pPr>
            <a:r>
              <a:rPr lang="en-CA" b="1" dirty="0" smtClean="0">
                <a:solidFill>
                  <a:schemeClr val="tx1">
                    <a:lumMod val="75000"/>
                    <a:lumOff val="25000"/>
                  </a:schemeClr>
                </a:solidFill>
              </a:rPr>
              <a:t>motor coach</a:t>
            </a:r>
            <a:r>
              <a:rPr lang="en-CA" dirty="0" smtClean="0">
                <a:solidFill>
                  <a:schemeClr val="tx1">
                    <a:lumMod val="75000"/>
                    <a:lumOff val="25000"/>
                  </a:schemeClr>
                </a:solidFill>
              </a:rPr>
              <a:t>: A class of bus of </a:t>
            </a:r>
            <a:r>
              <a:rPr lang="en-CA" dirty="0" err="1" smtClean="0">
                <a:solidFill>
                  <a:schemeClr val="tx1">
                    <a:lumMod val="75000"/>
                    <a:lumOff val="25000"/>
                  </a:schemeClr>
                </a:solidFill>
              </a:rPr>
              <a:t>monocoque</a:t>
            </a:r>
            <a:r>
              <a:rPr lang="en-CA" dirty="0" smtClean="0">
                <a:solidFill>
                  <a:schemeClr val="tx1">
                    <a:lumMod val="75000"/>
                    <a:lumOff val="25000"/>
                  </a:schemeClr>
                </a:solidFill>
              </a:rPr>
              <a:t> design, which provides intercity, suburban or commuter passenger transportation service. A motor coach has a baggage storage area that is separate from the passenger cabin.</a:t>
            </a:r>
          </a:p>
        </p:txBody>
      </p:sp>
      <p:sp>
        <p:nvSpPr>
          <p:cNvPr id="67586" name="Title 1"/>
          <p:cNvSpPr>
            <a:spLocks noGrp="1"/>
          </p:cNvSpPr>
          <p:nvPr>
            <p:ph type="title"/>
          </p:nvPr>
        </p:nvSpPr>
        <p:spPr>
          <a:xfrm>
            <a:off x="457200" y="-30163"/>
            <a:ext cx="8229600" cy="868363"/>
          </a:xfrm>
        </p:spPr>
        <p:txBody>
          <a:bodyPr/>
          <a:lstStyle/>
          <a:p>
            <a:pPr>
              <a:defRPr/>
            </a:pPr>
            <a:r>
              <a:rPr lang="en-CA" dirty="0" smtClean="0">
                <a:solidFill>
                  <a:schemeClr val="tx1"/>
                </a:solidFill>
              </a:rPr>
              <a:t>Glossary </a:t>
            </a:r>
            <a:r>
              <a:rPr lang="en-CA" sz="2800" cap="none" dirty="0" smtClean="0">
                <a:solidFill>
                  <a:schemeClr val="tx1"/>
                </a:solidFill>
              </a:rPr>
              <a:t>(2 </a:t>
            </a:r>
            <a:r>
              <a:rPr lang="en-CA" sz="2800" cap="none" dirty="0">
                <a:solidFill>
                  <a:schemeClr val="tx1"/>
                </a:solidFill>
              </a:rPr>
              <a:t>of 5)</a:t>
            </a:r>
            <a:endParaRPr lang="en-CA" dirty="0" smtClean="0">
              <a:solidFill>
                <a:schemeClr val="tx1"/>
              </a:solidFill>
            </a:endParaRPr>
          </a:p>
        </p:txBody>
      </p:sp>
    </p:spTree>
  </p:cSld>
  <p:clrMapOvr>
    <a:masterClrMapping/>
  </p:clrMapOvr>
  <p:transition>
    <p:pull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367998-EFA7-4DC5-8DDD-3E315B387D35}" type="slidenum">
              <a:rPr lang="en-CA" altLang="en-US">
                <a:solidFill>
                  <a:srgbClr val="898989"/>
                </a:solidFill>
                <a:latin typeface="Calibri" panose="020F0502020204030204" pitchFamily="34" charset="0"/>
              </a:rPr>
              <a:pPr eaLnBrk="1" hangingPunct="1"/>
              <a:t>26</a:t>
            </a:fld>
            <a:endParaRPr lang="en-CA" altLang="en-US">
              <a:solidFill>
                <a:srgbClr val="898989"/>
              </a:solidFill>
              <a:latin typeface="Calibri" panose="020F0502020204030204" pitchFamily="34" charset="0"/>
            </a:endParaRPr>
          </a:p>
        </p:txBody>
      </p:sp>
      <p:sp>
        <p:nvSpPr>
          <p:cNvPr id="33797"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34819" name="Content Placeholder 2"/>
          <p:cNvSpPr>
            <a:spLocks noGrp="1"/>
          </p:cNvSpPr>
          <p:nvPr>
            <p:ph idx="1"/>
          </p:nvPr>
        </p:nvSpPr>
        <p:spPr/>
        <p:txBody>
          <a:bodyPr/>
          <a:lstStyle/>
          <a:p>
            <a:pPr>
              <a:buFont typeface="Arial" charset="0"/>
              <a:buChar char="•"/>
              <a:defRPr/>
            </a:pPr>
            <a:r>
              <a:rPr lang="en-CA" b="1" dirty="0" smtClean="0">
                <a:solidFill>
                  <a:schemeClr val="tx1">
                    <a:lumMod val="75000"/>
                    <a:lumOff val="25000"/>
                  </a:schemeClr>
                </a:solidFill>
              </a:rPr>
              <a:t>rail-based transportation</a:t>
            </a:r>
            <a:r>
              <a:rPr lang="en-CA" dirty="0" smtClean="0">
                <a:solidFill>
                  <a:schemeClr val="tx1">
                    <a:lumMod val="75000"/>
                    <a:lumOff val="25000"/>
                  </a:schemeClr>
                </a:solidFill>
              </a:rPr>
              <a:t>: Any single or multi-unit passenger transportation vehicle that operates exclusively on rails. Includes streetcars, subways, light rail vehicles, commuter rail and inter-city rail. Is operated by a public transportation organization as described in paragraph 5 of Schedule 1 of the Integrated Accessibility Standards Regulation.</a:t>
            </a:r>
          </a:p>
          <a:p>
            <a:pPr>
              <a:buFont typeface="Arial" charset="0"/>
              <a:buChar char="•"/>
              <a:defRPr/>
            </a:pPr>
            <a:r>
              <a:rPr lang="en-CA" b="1" dirty="0" smtClean="0">
                <a:solidFill>
                  <a:schemeClr val="tx1">
                    <a:lumMod val="75000"/>
                    <a:lumOff val="25000"/>
                  </a:schemeClr>
                </a:solidFill>
              </a:rPr>
              <a:t>specialized transportation service provider</a:t>
            </a:r>
            <a:r>
              <a:rPr lang="en-CA" dirty="0" smtClean="0">
                <a:solidFill>
                  <a:schemeClr val="tx1">
                    <a:lumMod val="75000"/>
                    <a:lumOff val="25000"/>
                  </a:schemeClr>
                </a:solidFill>
              </a:rPr>
              <a:t>: A designated public sector transportation organization as described in paragraph 5 of Schedule 1 of the Integrated Accessibility Standards Regulation, that provides specialized transportation services that operate only within Ontario.</a:t>
            </a:r>
          </a:p>
          <a:p>
            <a:pPr>
              <a:buFont typeface="Arial" charset="0"/>
              <a:buChar char="•"/>
              <a:defRPr/>
            </a:pPr>
            <a:r>
              <a:rPr lang="en-CA" b="1" dirty="0" smtClean="0">
                <a:solidFill>
                  <a:schemeClr val="tx1">
                    <a:lumMod val="75000"/>
                    <a:lumOff val="25000"/>
                  </a:schemeClr>
                </a:solidFill>
              </a:rPr>
              <a:t>specialized transportation services</a:t>
            </a:r>
            <a:r>
              <a:rPr lang="en-CA" dirty="0" smtClean="0">
                <a:solidFill>
                  <a:schemeClr val="tx1">
                    <a:lumMod val="75000"/>
                    <a:lumOff val="25000"/>
                  </a:schemeClr>
                </a:solidFill>
              </a:rPr>
              <a:t>: Public passenger transportation services that are designed to transport people with disabilities and that operate only within Ontario. These services are provided by designated public sector transportation organizations as described in paragraph 5 of Schedule 1 of the Integrated Accessibility Standards Regulation. </a:t>
            </a:r>
          </a:p>
        </p:txBody>
      </p:sp>
      <p:sp>
        <p:nvSpPr>
          <p:cNvPr id="68610" name="Title 1"/>
          <p:cNvSpPr>
            <a:spLocks noGrp="1"/>
          </p:cNvSpPr>
          <p:nvPr>
            <p:ph type="title"/>
          </p:nvPr>
        </p:nvSpPr>
        <p:spPr>
          <a:xfrm>
            <a:off x="457200" y="-30163"/>
            <a:ext cx="8229600" cy="868363"/>
          </a:xfrm>
        </p:spPr>
        <p:txBody>
          <a:bodyPr/>
          <a:lstStyle/>
          <a:p>
            <a:pPr>
              <a:defRPr/>
            </a:pPr>
            <a:r>
              <a:rPr lang="en-CA" dirty="0" smtClean="0">
                <a:solidFill>
                  <a:schemeClr val="tx1"/>
                </a:solidFill>
              </a:rPr>
              <a:t>Glossary </a:t>
            </a:r>
            <a:r>
              <a:rPr lang="en-CA" sz="2800" cap="none" dirty="0" smtClean="0">
                <a:solidFill>
                  <a:schemeClr val="tx1"/>
                </a:solidFill>
              </a:rPr>
              <a:t>(3 </a:t>
            </a:r>
            <a:r>
              <a:rPr lang="en-CA" sz="2800" cap="none" dirty="0">
                <a:solidFill>
                  <a:schemeClr val="tx1"/>
                </a:solidFill>
              </a:rPr>
              <a:t>of 5)</a:t>
            </a:r>
            <a:endParaRPr lang="en-CA" dirty="0" smtClean="0">
              <a:solidFill>
                <a:schemeClr val="tx1"/>
              </a:solidFill>
            </a:endParaRPr>
          </a:p>
        </p:txBody>
      </p:sp>
    </p:spTree>
  </p:cSld>
  <p:clrMapOvr>
    <a:masterClrMapping/>
  </p:clrMapOvr>
  <p:transition>
    <p:pull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1E19DA-0A5C-4828-AAC9-4CD9A269EF40}" type="slidenum">
              <a:rPr lang="en-CA" altLang="en-US">
                <a:solidFill>
                  <a:srgbClr val="898989"/>
                </a:solidFill>
                <a:latin typeface="Calibri" panose="020F0502020204030204" pitchFamily="34" charset="0"/>
              </a:rPr>
              <a:pPr eaLnBrk="1" hangingPunct="1"/>
              <a:t>27</a:t>
            </a:fld>
            <a:endParaRPr lang="en-CA" altLang="en-US">
              <a:solidFill>
                <a:srgbClr val="898989"/>
              </a:solidFill>
              <a:latin typeface="Calibri" panose="020F0502020204030204" pitchFamily="34" charset="0"/>
            </a:endParaRPr>
          </a:p>
        </p:txBody>
      </p:sp>
      <p:sp>
        <p:nvSpPr>
          <p:cNvPr id="34821"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35843" name="Content Placeholder 2"/>
          <p:cNvSpPr>
            <a:spLocks noGrp="1"/>
          </p:cNvSpPr>
          <p:nvPr>
            <p:ph idx="1"/>
          </p:nvPr>
        </p:nvSpPr>
        <p:spPr/>
        <p:txBody>
          <a:bodyPr/>
          <a:lstStyle/>
          <a:p>
            <a:pPr>
              <a:buFont typeface="Arial" charset="0"/>
              <a:buChar char="•"/>
              <a:defRPr/>
            </a:pPr>
            <a:r>
              <a:rPr lang="en-CA" b="1" dirty="0" smtClean="0">
                <a:solidFill>
                  <a:schemeClr val="tx1">
                    <a:lumMod val="75000"/>
                    <a:lumOff val="25000"/>
                  </a:schemeClr>
                </a:solidFill>
              </a:rPr>
              <a:t>subway</a:t>
            </a:r>
            <a:r>
              <a:rPr lang="en-CA" dirty="0" smtClean="0">
                <a:solidFill>
                  <a:schemeClr val="tx1">
                    <a:lumMod val="75000"/>
                    <a:lumOff val="25000"/>
                  </a:schemeClr>
                </a:solidFill>
              </a:rPr>
              <a:t>: A class of rail-based transportation, which is multi-unit and provides service on designated lines between stations. Designed to operate on a grade separated from highways, as defined by the Highway Traffic Act. </a:t>
            </a:r>
          </a:p>
          <a:p>
            <a:pPr>
              <a:buFont typeface="Arial" charset="0"/>
              <a:buChar char="•"/>
              <a:defRPr/>
            </a:pPr>
            <a:r>
              <a:rPr lang="en-CA" b="1" dirty="0" smtClean="0">
                <a:solidFill>
                  <a:schemeClr val="tx1">
                    <a:lumMod val="75000"/>
                    <a:lumOff val="25000"/>
                  </a:schemeClr>
                </a:solidFill>
              </a:rPr>
              <a:t>support person</a:t>
            </a:r>
            <a:r>
              <a:rPr lang="en-CA" dirty="0" smtClean="0">
                <a:solidFill>
                  <a:schemeClr val="tx1">
                    <a:lumMod val="75000"/>
                    <a:lumOff val="25000"/>
                  </a:schemeClr>
                </a:solidFill>
              </a:rPr>
              <a:t>: A person who accompanies a person with a disability to help with communication, mobility, personal care, medical needs, or with access to goods, services, or facilities.</a:t>
            </a:r>
          </a:p>
          <a:p>
            <a:pPr>
              <a:buFont typeface="Arial" charset="0"/>
              <a:buChar char="•"/>
              <a:defRPr/>
            </a:pPr>
            <a:r>
              <a:rPr lang="en-CA" b="1" dirty="0" smtClean="0">
                <a:solidFill>
                  <a:schemeClr val="tx1">
                    <a:lumMod val="75000"/>
                    <a:lumOff val="25000"/>
                  </a:schemeClr>
                </a:solidFill>
              </a:rPr>
              <a:t>taxicab</a:t>
            </a:r>
            <a:r>
              <a:rPr lang="en-CA" dirty="0" smtClean="0">
                <a:solidFill>
                  <a:schemeClr val="tx1">
                    <a:lumMod val="75000"/>
                    <a:lumOff val="25000"/>
                  </a:schemeClr>
                </a:solidFill>
              </a:rPr>
              <a:t>: A motor vehicle as defined in the Highway Traffic Act, that is licensed as a taxicab by a municipality, and has a seating capacity of not more than six people, not including the driver. A taxicab is hired for one specific trip to transport one person or group of people for which only one fare or charge is collected or made for the trip. A taxicab is not a car pool vehicle.</a:t>
            </a:r>
          </a:p>
          <a:p>
            <a:pPr>
              <a:buFont typeface="Arial" charset="0"/>
              <a:buChar char="•"/>
              <a:defRPr/>
            </a:pPr>
            <a:endParaRPr lang="en-CA" dirty="0" smtClean="0">
              <a:solidFill>
                <a:schemeClr val="tx1">
                  <a:lumMod val="75000"/>
                  <a:lumOff val="25000"/>
                </a:schemeClr>
              </a:solidFill>
            </a:endParaRPr>
          </a:p>
        </p:txBody>
      </p:sp>
      <p:sp>
        <p:nvSpPr>
          <p:cNvPr id="69634" name="Title 1"/>
          <p:cNvSpPr>
            <a:spLocks noGrp="1"/>
          </p:cNvSpPr>
          <p:nvPr>
            <p:ph type="title"/>
          </p:nvPr>
        </p:nvSpPr>
        <p:spPr>
          <a:xfrm>
            <a:off x="457200" y="-30163"/>
            <a:ext cx="8229600" cy="868363"/>
          </a:xfrm>
        </p:spPr>
        <p:txBody>
          <a:bodyPr/>
          <a:lstStyle/>
          <a:p>
            <a:pPr>
              <a:defRPr/>
            </a:pPr>
            <a:r>
              <a:rPr lang="en-CA" dirty="0" smtClean="0">
                <a:solidFill>
                  <a:schemeClr val="tx1"/>
                </a:solidFill>
              </a:rPr>
              <a:t>Glossary </a:t>
            </a:r>
            <a:r>
              <a:rPr lang="en-CA" sz="2800" cap="none" dirty="0" smtClean="0">
                <a:solidFill>
                  <a:schemeClr val="tx1"/>
                </a:solidFill>
              </a:rPr>
              <a:t>(4 </a:t>
            </a:r>
            <a:r>
              <a:rPr lang="en-CA" sz="2800" cap="none" dirty="0">
                <a:solidFill>
                  <a:schemeClr val="tx1"/>
                </a:solidFill>
              </a:rPr>
              <a:t>of 5)</a:t>
            </a:r>
            <a:endParaRPr lang="en-CA" dirty="0" smtClean="0">
              <a:solidFill>
                <a:schemeClr val="tx1"/>
              </a:solidFill>
            </a:endParaRPr>
          </a:p>
        </p:txBody>
      </p:sp>
    </p:spTree>
  </p:cSld>
  <p:clrMapOvr>
    <a:masterClrMapping/>
  </p:clrMapOvr>
  <p:transition>
    <p:pull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8" descr="Horizontal Bar" hidden="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354638"/>
            <a:ext cx="8229600" cy="5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6AA736-7DCF-4463-895A-277700C22F5C}" type="slidenum">
              <a:rPr lang="en-CA" altLang="en-US">
                <a:solidFill>
                  <a:srgbClr val="898989"/>
                </a:solidFill>
                <a:latin typeface="Calibri" panose="020F0502020204030204" pitchFamily="34" charset="0"/>
              </a:rPr>
              <a:pPr eaLnBrk="1" hangingPunct="1"/>
              <a:t>28</a:t>
            </a:fld>
            <a:endParaRPr lang="en-CA" altLang="en-US">
              <a:solidFill>
                <a:srgbClr val="898989"/>
              </a:solidFill>
              <a:latin typeface="Calibri" panose="020F0502020204030204" pitchFamily="34" charset="0"/>
            </a:endParaRPr>
          </a:p>
        </p:txBody>
      </p:sp>
      <p:sp>
        <p:nvSpPr>
          <p:cNvPr id="35847" name="Footer Placeholder 6"/>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36868" name="Rectangle 5"/>
          <p:cNvSpPr>
            <a:spLocks noChangeArrowheads="1"/>
          </p:cNvSpPr>
          <p:nvPr/>
        </p:nvSpPr>
        <p:spPr bwMode="auto">
          <a:xfrm>
            <a:off x="457200" y="5410200"/>
            <a:ext cx="8229600" cy="646113"/>
          </a:xfrm>
          <a:prstGeom prst="rect">
            <a:avLst/>
          </a:prstGeom>
          <a:noFill/>
          <a:ln w="9525">
            <a:noFill/>
            <a:miter lim="800000"/>
            <a:headEnd/>
            <a:tailEnd/>
          </a:ln>
        </p:spPr>
        <p:txBody>
          <a:bodyPr>
            <a:spAutoFit/>
          </a:bodyPr>
          <a:lstStyle/>
          <a:p>
            <a:pPr algn="ctr">
              <a:defRPr/>
            </a:pPr>
            <a:r>
              <a:rPr lang="en-CA" dirty="0">
                <a:latin typeface="+mn-lt"/>
                <a:cs typeface="Arial" charset="0"/>
              </a:rPr>
              <a:t>For a complete glossary of terms, please visit </a:t>
            </a:r>
            <a:r>
              <a:rPr lang="en-CA" b="1" dirty="0">
                <a:latin typeface="+mn-lt"/>
                <a:cs typeface="Arial" charset="0"/>
              </a:rPr>
              <a:t>www.AccessForward.ca </a:t>
            </a:r>
            <a:r>
              <a:rPr lang="en-CA" dirty="0">
                <a:latin typeface="+mn-lt"/>
                <a:cs typeface="Arial" charset="0"/>
              </a:rPr>
              <a:t>and download the PDF version from the Training Resources section.</a:t>
            </a:r>
          </a:p>
        </p:txBody>
      </p:sp>
      <p:sp>
        <p:nvSpPr>
          <p:cNvPr id="36867" name="Content Placeholder 2"/>
          <p:cNvSpPr>
            <a:spLocks noGrp="1"/>
          </p:cNvSpPr>
          <p:nvPr>
            <p:ph idx="1"/>
          </p:nvPr>
        </p:nvSpPr>
        <p:spPr/>
        <p:txBody>
          <a:bodyPr/>
          <a:lstStyle/>
          <a:p>
            <a:pPr>
              <a:buFont typeface="Arial" charset="0"/>
              <a:buChar char="•"/>
              <a:defRPr/>
            </a:pPr>
            <a:r>
              <a:rPr lang="en-CA" b="1" dirty="0" smtClean="0">
                <a:solidFill>
                  <a:schemeClr val="tx1">
                    <a:lumMod val="75000"/>
                    <a:lumOff val="25000"/>
                  </a:schemeClr>
                </a:solidFill>
              </a:rPr>
              <a:t>timelines tool</a:t>
            </a:r>
            <a:r>
              <a:rPr lang="en-CA" dirty="0" smtClean="0">
                <a:solidFill>
                  <a:schemeClr val="tx1">
                    <a:lumMod val="75000"/>
                    <a:lumOff val="25000"/>
                  </a:schemeClr>
                </a:solidFill>
              </a:rPr>
              <a:t>: </a:t>
            </a:r>
            <a:r>
              <a:rPr lang="en-US" dirty="0" smtClean="0">
                <a:solidFill>
                  <a:schemeClr val="tx1">
                    <a:lumMod val="75000"/>
                    <a:lumOff val="25000"/>
                  </a:schemeClr>
                </a:solidFill>
              </a:rPr>
              <a:t>A quick reference chart providing the deadlines for meeting the requirements of the regulation based on organizational class and size. Can be viewed in the Training Resources section of the </a:t>
            </a:r>
            <a:r>
              <a:rPr lang="en-US" dirty="0" err="1" smtClean="0">
                <a:solidFill>
                  <a:schemeClr val="tx1">
                    <a:lumMod val="75000"/>
                    <a:lumOff val="25000"/>
                  </a:schemeClr>
                </a:solidFill>
              </a:rPr>
              <a:t>AccessForward</a:t>
            </a:r>
            <a:r>
              <a:rPr lang="en-US" dirty="0" smtClean="0">
                <a:solidFill>
                  <a:schemeClr val="tx1">
                    <a:lumMod val="75000"/>
                    <a:lumOff val="25000"/>
                  </a:schemeClr>
                </a:solidFill>
              </a:rPr>
              <a:t> website.</a:t>
            </a:r>
            <a:endParaRPr lang="en-CA" b="1" dirty="0" smtClean="0">
              <a:solidFill>
                <a:schemeClr val="tx1">
                  <a:lumMod val="75000"/>
                  <a:lumOff val="25000"/>
                </a:schemeClr>
              </a:solidFill>
            </a:endParaRPr>
          </a:p>
          <a:p>
            <a:pPr>
              <a:buFont typeface="Arial" charset="0"/>
              <a:buChar char="•"/>
              <a:defRPr/>
            </a:pPr>
            <a:r>
              <a:rPr lang="en-CA" b="1" dirty="0" smtClean="0">
                <a:solidFill>
                  <a:schemeClr val="tx1">
                    <a:lumMod val="75000"/>
                    <a:lumOff val="25000"/>
                  </a:schemeClr>
                </a:solidFill>
              </a:rPr>
              <a:t>transit bus</a:t>
            </a:r>
            <a:r>
              <a:rPr lang="en-CA" dirty="0" smtClean="0">
                <a:solidFill>
                  <a:schemeClr val="tx1">
                    <a:lumMod val="75000"/>
                    <a:lumOff val="25000"/>
                  </a:schemeClr>
                </a:solidFill>
              </a:rPr>
              <a:t>: A class of bus that is designed and intended to be used for passenger transportation. Are operated on highways, as defined in the Highway Traffic Act.</a:t>
            </a:r>
          </a:p>
          <a:p>
            <a:pPr>
              <a:buFont typeface="Arial" charset="0"/>
              <a:buChar char="•"/>
              <a:defRPr/>
            </a:pPr>
            <a:endParaRPr lang="en-CA" dirty="0" smtClean="0">
              <a:solidFill>
                <a:schemeClr val="tx1">
                  <a:lumMod val="75000"/>
                  <a:lumOff val="25000"/>
                </a:schemeClr>
              </a:solidFill>
            </a:endParaRPr>
          </a:p>
        </p:txBody>
      </p:sp>
      <p:sp>
        <p:nvSpPr>
          <p:cNvPr id="71682" name="Title 1"/>
          <p:cNvSpPr>
            <a:spLocks noGrp="1"/>
          </p:cNvSpPr>
          <p:nvPr>
            <p:ph type="title"/>
          </p:nvPr>
        </p:nvSpPr>
        <p:spPr>
          <a:xfrm>
            <a:off x="457200" y="-30163"/>
            <a:ext cx="8229600" cy="868363"/>
          </a:xfrm>
        </p:spPr>
        <p:txBody>
          <a:bodyPr/>
          <a:lstStyle/>
          <a:p>
            <a:pPr>
              <a:defRPr/>
            </a:pPr>
            <a:r>
              <a:rPr lang="en-CA" dirty="0" smtClean="0">
                <a:solidFill>
                  <a:schemeClr val="tx1"/>
                </a:solidFill>
              </a:rPr>
              <a:t>Glossary </a:t>
            </a:r>
            <a:r>
              <a:rPr lang="en-CA" sz="2800" cap="none" dirty="0" smtClean="0">
                <a:solidFill>
                  <a:schemeClr val="tx1"/>
                </a:solidFill>
              </a:rPr>
              <a:t>(5 </a:t>
            </a:r>
            <a:r>
              <a:rPr lang="en-CA" sz="2800" cap="none" dirty="0">
                <a:solidFill>
                  <a:schemeClr val="tx1"/>
                </a:solidFill>
              </a:rPr>
              <a:t>of 5)</a:t>
            </a:r>
            <a:endParaRPr lang="en-CA" dirty="0" smtClean="0">
              <a:solidFill>
                <a:schemeClr val="tx1"/>
              </a:solidFill>
            </a:endParaRPr>
          </a:p>
        </p:txBody>
      </p:sp>
    </p:spTree>
  </p:cSld>
  <p:clrMapOvr>
    <a:masterClrMapping/>
  </p:clrMapOvr>
  <p:transition>
    <p:pull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0BD0268-8678-4BCD-A6D9-5A8A13DF714F}" type="slidenum">
              <a:rPr lang="en-CA" altLang="en-US">
                <a:solidFill>
                  <a:srgbClr val="898989"/>
                </a:solidFill>
                <a:latin typeface="Calibri" panose="020F0502020204030204" pitchFamily="34" charset="0"/>
              </a:rPr>
              <a:pPr eaLnBrk="1" hangingPunct="1"/>
              <a:t>3</a:t>
            </a:fld>
            <a:endParaRPr lang="en-CA" altLang="en-US">
              <a:solidFill>
                <a:srgbClr val="898989"/>
              </a:solidFill>
              <a:latin typeface="Calibri" panose="020F0502020204030204" pitchFamily="34" charset="0"/>
            </a:endParaRPr>
          </a:p>
        </p:txBody>
      </p:sp>
      <p:sp>
        <p:nvSpPr>
          <p:cNvPr id="10245"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11267" name="Content Placeholder 2"/>
          <p:cNvSpPr>
            <a:spLocks noGrp="1"/>
          </p:cNvSpPr>
          <p:nvPr>
            <p:ph idx="1"/>
          </p:nvPr>
        </p:nvSpPr>
        <p:spPr/>
        <p:txBody>
          <a:bodyPr/>
          <a:lstStyle/>
          <a:p>
            <a:pPr>
              <a:buFont typeface="Arial" charset="0"/>
              <a:buChar char="•"/>
              <a:defRPr/>
            </a:pPr>
            <a:r>
              <a:rPr lang="en-CA" sz="1750" dirty="0" smtClean="0">
                <a:solidFill>
                  <a:schemeClr val="tx1">
                    <a:lumMod val="75000"/>
                    <a:lumOff val="25000"/>
                  </a:schemeClr>
                </a:solidFill>
              </a:rPr>
              <a:t>The Transportation Standard</a:t>
            </a:r>
            <a:r>
              <a:rPr lang="en-US" sz="1750" dirty="0" smtClean="0">
                <a:solidFill>
                  <a:schemeClr val="tx1">
                    <a:lumMod val="75000"/>
                    <a:lumOff val="25000"/>
                  </a:schemeClr>
                </a:solidFill>
              </a:rPr>
              <a:t> is part of the Integrated Accessibility Standards Regulation.</a:t>
            </a:r>
          </a:p>
          <a:p>
            <a:pPr>
              <a:buFont typeface="Arial" charset="0"/>
              <a:buNone/>
              <a:defRPr/>
            </a:pPr>
            <a:endParaRPr lang="en-US" sz="1750" dirty="0" smtClean="0">
              <a:solidFill>
                <a:schemeClr val="tx1">
                  <a:lumMod val="75000"/>
                  <a:lumOff val="25000"/>
                </a:schemeClr>
              </a:solidFill>
            </a:endParaRPr>
          </a:p>
          <a:p>
            <a:pPr>
              <a:buFont typeface="Arial" charset="0"/>
              <a:buChar char="•"/>
              <a:defRPr/>
            </a:pPr>
            <a:r>
              <a:rPr lang="en-US" sz="1750" dirty="0" smtClean="0">
                <a:solidFill>
                  <a:schemeClr val="tx1">
                    <a:lumMod val="75000"/>
                    <a:lumOff val="25000"/>
                  </a:schemeClr>
                </a:solidFill>
              </a:rPr>
              <a:t>It sets out the requirements to prevent and remove barriers to public transportation so that everyone can more easily travel in Ontario.</a:t>
            </a:r>
          </a:p>
          <a:p>
            <a:pPr>
              <a:buFont typeface="Arial" charset="0"/>
              <a:buNone/>
              <a:defRPr/>
            </a:pPr>
            <a:endParaRPr lang="en-US" sz="1750" dirty="0" smtClean="0">
              <a:solidFill>
                <a:schemeClr val="tx1">
                  <a:lumMod val="75000"/>
                  <a:lumOff val="25000"/>
                </a:schemeClr>
              </a:solidFill>
            </a:endParaRPr>
          </a:p>
          <a:p>
            <a:pPr>
              <a:buFont typeface="Arial" charset="0"/>
              <a:buChar char="•"/>
              <a:defRPr/>
            </a:pPr>
            <a:r>
              <a:rPr lang="en-CA" sz="1750" dirty="0" smtClean="0">
                <a:solidFill>
                  <a:schemeClr val="tx1">
                    <a:lumMod val="75000"/>
                    <a:lumOff val="25000"/>
                  </a:schemeClr>
                </a:solidFill>
              </a:rPr>
              <a:t>Let’s start by watching the introductory video for the Transportation Standard. </a:t>
            </a:r>
            <a:endParaRPr lang="en-US" sz="1750" dirty="0" smtClean="0">
              <a:solidFill>
                <a:schemeClr val="tx1">
                  <a:lumMod val="75000"/>
                  <a:lumOff val="25000"/>
                </a:schemeClr>
              </a:solidFill>
            </a:endParaRPr>
          </a:p>
        </p:txBody>
      </p:sp>
      <p:sp>
        <p:nvSpPr>
          <p:cNvPr id="22530" name="Title 1"/>
          <p:cNvSpPr>
            <a:spLocks noGrp="1"/>
          </p:cNvSpPr>
          <p:nvPr>
            <p:ph type="title"/>
          </p:nvPr>
        </p:nvSpPr>
        <p:spPr>
          <a:xfrm>
            <a:off x="457200" y="152400"/>
            <a:ext cx="8229600" cy="868363"/>
          </a:xfrm>
        </p:spPr>
        <p:txBody>
          <a:bodyPr/>
          <a:lstStyle/>
          <a:p>
            <a:pPr>
              <a:defRPr/>
            </a:pPr>
            <a:r>
              <a:rPr lang="en-CA" dirty="0" smtClean="0">
                <a:solidFill>
                  <a:schemeClr val="tx1"/>
                </a:solidFill>
              </a:rPr>
              <a:t>The Transportation Standard</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20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fade">
                                      <p:cBhvr>
                                        <p:cTn id="12" dur="2000"/>
                                        <p:tgtEl>
                                          <p:spTgt spid="112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animEffect transition="in" filter="fade">
                                      <p:cBhvr>
                                        <p:cTn id="17" dur="20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71E669-3B58-438E-AF10-F111E755D55A}" type="slidenum">
              <a:rPr lang="en-CA" altLang="en-US">
                <a:solidFill>
                  <a:srgbClr val="898989"/>
                </a:solidFill>
                <a:latin typeface="Calibri" panose="020F0502020204030204" pitchFamily="34" charset="0"/>
              </a:rPr>
              <a:pPr eaLnBrk="1" hangingPunct="1"/>
              <a:t>4</a:t>
            </a:fld>
            <a:endParaRPr lang="en-CA" altLang="en-US">
              <a:solidFill>
                <a:srgbClr val="898989"/>
              </a:solidFill>
              <a:latin typeface="Calibri" panose="020F0502020204030204" pitchFamily="34" charset="0"/>
            </a:endParaRPr>
          </a:p>
        </p:txBody>
      </p:sp>
      <p:sp>
        <p:nvSpPr>
          <p:cNvPr id="11269"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12291" name="Content Placeholder 2"/>
          <p:cNvSpPr>
            <a:spLocks noGrp="1"/>
          </p:cNvSpPr>
          <p:nvPr>
            <p:ph idx="1"/>
          </p:nvPr>
        </p:nvSpPr>
        <p:spPr/>
        <p:txBody>
          <a:bodyPr/>
          <a:lstStyle/>
          <a:p>
            <a:pPr>
              <a:buFont typeface="Arial" charset="0"/>
              <a:buChar char="•"/>
              <a:defRPr/>
            </a:pPr>
            <a:r>
              <a:rPr lang="en-CA" dirty="0" smtClean="0">
                <a:solidFill>
                  <a:schemeClr val="tx1">
                    <a:lumMod val="75000"/>
                    <a:lumOff val="25000"/>
                  </a:schemeClr>
                </a:solidFill>
              </a:rPr>
              <a:t>In this module you will learn about:</a:t>
            </a:r>
          </a:p>
          <a:p>
            <a:pPr lvl="1">
              <a:buFont typeface="Arial" charset="0"/>
              <a:buChar char="–"/>
              <a:defRPr/>
            </a:pPr>
            <a:r>
              <a:rPr lang="en-CA" dirty="0" smtClean="0">
                <a:solidFill>
                  <a:schemeClr val="tx1">
                    <a:lumMod val="75000"/>
                    <a:lumOff val="25000"/>
                  </a:schemeClr>
                </a:solidFill>
              </a:rPr>
              <a:t>Who must comply with the standard</a:t>
            </a:r>
          </a:p>
          <a:p>
            <a:pPr lvl="1">
              <a:buFont typeface="Arial" charset="0"/>
              <a:buChar char="–"/>
              <a:defRPr/>
            </a:pPr>
            <a:r>
              <a:rPr lang="en-CA" dirty="0" smtClean="0">
                <a:solidFill>
                  <a:schemeClr val="tx1">
                    <a:lumMod val="75000"/>
                    <a:lumOff val="25000"/>
                  </a:schemeClr>
                </a:solidFill>
              </a:rPr>
              <a:t>Requirements for transportation service providers:</a:t>
            </a:r>
          </a:p>
          <a:p>
            <a:pPr lvl="2">
              <a:buFont typeface="Arial" charset="0"/>
              <a:buChar char="•"/>
              <a:defRPr/>
            </a:pPr>
            <a:r>
              <a:rPr lang="en-CA" dirty="0" smtClean="0">
                <a:solidFill>
                  <a:schemeClr val="tx1">
                    <a:lumMod val="75000"/>
                    <a:lumOff val="25000"/>
                  </a:schemeClr>
                </a:solidFill>
              </a:rPr>
              <a:t>Conventional transportation service providers</a:t>
            </a:r>
          </a:p>
          <a:p>
            <a:pPr lvl="2">
              <a:buFont typeface="Arial" charset="0"/>
              <a:buChar char="•"/>
              <a:defRPr/>
            </a:pPr>
            <a:r>
              <a:rPr lang="en-CA" dirty="0" smtClean="0">
                <a:solidFill>
                  <a:schemeClr val="tx1">
                    <a:lumMod val="75000"/>
                    <a:lumOff val="25000"/>
                  </a:schemeClr>
                </a:solidFill>
              </a:rPr>
              <a:t>Specialized transportation service providers</a:t>
            </a:r>
          </a:p>
          <a:p>
            <a:pPr lvl="2">
              <a:buFont typeface="Arial" charset="0"/>
              <a:buChar char="•"/>
              <a:defRPr/>
            </a:pPr>
            <a:r>
              <a:rPr lang="en-CA" dirty="0" smtClean="0">
                <a:solidFill>
                  <a:schemeClr val="tx1">
                    <a:lumMod val="75000"/>
                    <a:lumOff val="25000"/>
                  </a:schemeClr>
                </a:solidFill>
              </a:rPr>
              <a:t>Other transportation service providers</a:t>
            </a:r>
          </a:p>
          <a:p>
            <a:pPr lvl="2">
              <a:buFont typeface="Arial" charset="0"/>
              <a:buChar char="•"/>
              <a:defRPr/>
            </a:pPr>
            <a:r>
              <a:rPr lang="en-CA" dirty="0" smtClean="0">
                <a:solidFill>
                  <a:schemeClr val="tx1">
                    <a:lumMod val="75000"/>
                    <a:lumOff val="25000"/>
                  </a:schemeClr>
                </a:solidFill>
              </a:rPr>
              <a:t>Duties of municipalities: Taxicabs, bus stops and shelters</a:t>
            </a:r>
          </a:p>
          <a:p>
            <a:pPr lvl="2">
              <a:buFont typeface="Arial" charset="0"/>
              <a:buChar char="•"/>
              <a:defRPr/>
            </a:pP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A glossary of key terms for this standard appears at the end of this module.</a:t>
            </a:r>
          </a:p>
        </p:txBody>
      </p:sp>
      <p:sp>
        <p:nvSpPr>
          <p:cNvPr id="24578" name="Title 1"/>
          <p:cNvSpPr>
            <a:spLocks noGrp="1"/>
          </p:cNvSpPr>
          <p:nvPr>
            <p:ph type="title"/>
          </p:nvPr>
        </p:nvSpPr>
        <p:spPr>
          <a:xfrm>
            <a:off x="457200" y="152400"/>
            <a:ext cx="8229600" cy="868363"/>
          </a:xfrm>
        </p:spPr>
        <p:txBody>
          <a:bodyPr/>
          <a:lstStyle/>
          <a:p>
            <a:pPr>
              <a:defRPr/>
            </a:pPr>
            <a:r>
              <a:rPr lang="en-CA" dirty="0" smtClean="0">
                <a:solidFill>
                  <a:schemeClr val="tx1"/>
                </a:solidFill>
              </a:rPr>
              <a:t>About this module</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2000"/>
                                        <p:tgtEl>
                                          <p:spTgt spid="122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fade">
                                      <p:cBhvr>
                                        <p:cTn id="10" dur="2000"/>
                                        <p:tgtEl>
                                          <p:spTgt spid="1229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fade">
                                      <p:cBhvr>
                                        <p:cTn id="13" dur="2000"/>
                                        <p:tgtEl>
                                          <p:spTgt spid="1229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291">
                                            <p:txEl>
                                              <p:pRg st="3" end="3"/>
                                            </p:txEl>
                                          </p:spTgt>
                                        </p:tgtEl>
                                        <p:attrNameLst>
                                          <p:attrName>style.visibility</p:attrName>
                                        </p:attrNameLst>
                                      </p:cBhvr>
                                      <p:to>
                                        <p:strVal val="visible"/>
                                      </p:to>
                                    </p:set>
                                    <p:animEffect transition="in" filter="fade">
                                      <p:cBhvr>
                                        <p:cTn id="16" dur="2000"/>
                                        <p:tgtEl>
                                          <p:spTgt spid="1229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animEffect transition="in" filter="fade">
                                      <p:cBhvr>
                                        <p:cTn id="19" dur="2000"/>
                                        <p:tgtEl>
                                          <p:spTgt spid="12291">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291">
                                            <p:txEl>
                                              <p:pRg st="5" end="5"/>
                                            </p:txEl>
                                          </p:spTgt>
                                        </p:tgtEl>
                                        <p:attrNameLst>
                                          <p:attrName>style.visibility</p:attrName>
                                        </p:attrNameLst>
                                      </p:cBhvr>
                                      <p:to>
                                        <p:strVal val="visible"/>
                                      </p:to>
                                    </p:set>
                                    <p:animEffect transition="in" filter="fade">
                                      <p:cBhvr>
                                        <p:cTn id="22" dur="2000"/>
                                        <p:tgtEl>
                                          <p:spTgt spid="12291">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291">
                                            <p:txEl>
                                              <p:pRg st="6" end="6"/>
                                            </p:txEl>
                                          </p:spTgt>
                                        </p:tgtEl>
                                        <p:attrNameLst>
                                          <p:attrName>style.visibility</p:attrName>
                                        </p:attrNameLst>
                                      </p:cBhvr>
                                      <p:to>
                                        <p:strVal val="visible"/>
                                      </p:to>
                                    </p:set>
                                    <p:animEffect transition="in" filter="fade">
                                      <p:cBhvr>
                                        <p:cTn id="25" dur="2000"/>
                                        <p:tgtEl>
                                          <p:spTgt spid="12291">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291">
                                            <p:txEl>
                                              <p:pRg st="8" end="8"/>
                                            </p:txEl>
                                          </p:spTgt>
                                        </p:tgtEl>
                                        <p:attrNameLst>
                                          <p:attrName>style.visibility</p:attrName>
                                        </p:attrNameLst>
                                      </p:cBhvr>
                                      <p:to>
                                        <p:strVal val="visible"/>
                                      </p:to>
                                    </p:set>
                                    <p:animEffect transition="in" filter="fade">
                                      <p:cBhvr>
                                        <p:cTn id="30" dur="2000"/>
                                        <p:tgtEl>
                                          <p:spTgt spid="122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E06BFEC-5705-4AAE-B6F0-C719BC32C691}" type="slidenum">
              <a:rPr lang="en-CA" altLang="en-US">
                <a:solidFill>
                  <a:srgbClr val="898989"/>
                </a:solidFill>
                <a:latin typeface="Calibri" panose="020F0502020204030204" pitchFamily="34" charset="0"/>
              </a:rPr>
              <a:pPr eaLnBrk="1" hangingPunct="1"/>
              <a:t>5</a:t>
            </a:fld>
            <a:endParaRPr lang="en-CA" altLang="en-US">
              <a:solidFill>
                <a:srgbClr val="898989"/>
              </a:solidFill>
              <a:latin typeface="Calibri" panose="020F0502020204030204" pitchFamily="34" charset="0"/>
            </a:endParaRPr>
          </a:p>
        </p:txBody>
      </p:sp>
      <p:sp>
        <p:nvSpPr>
          <p:cNvPr id="12294" name="Footer Placeholder 5"/>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13315" name="Content Placeholder 2"/>
          <p:cNvSpPr>
            <a:spLocks noGrp="1"/>
          </p:cNvSpPr>
          <p:nvPr>
            <p:ph idx="1"/>
          </p:nvPr>
        </p:nvSpPr>
        <p:spPr/>
        <p:txBody>
          <a:bodyPr/>
          <a:lstStyle/>
          <a:p>
            <a:pPr marL="0" indent="0">
              <a:buFont typeface="Arial" charset="0"/>
              <a:buNone/>
              <a:defRPr/>
            </a:pPr>
            <a:r>
              <a:rPr lang="en-US" dirty="0" smtClean="0">
                <a:solidFill>
                  <a:schemeClr val="tx1">
                    <a:lumMod val="75000"/>
                    <a:lumOff val="25000"/>
                  </a:schemeClr>
                </a:solidFill>
              </a:rPr>
              <a:t>The Transportation Standard applies to conventional and specialized public transportation providers that operate solely in Ontario. These include:</a:t>
            </a:r>
            <a:br>
              <a:rPr lang="en-US" dirty="0" smtClean="0">
                <a:solidFill>
                  <a:schemeClr val="tx1">
                    <a:lumMod val="75000"/>
                    <a:lumOff val="25000"/>
                  </a:schemeClr>
                </a:solidFill>
              </a:rPr>
            </a:br>
            <a:endParaRPr lang="en-US" dirty="0" smtClean="0">
              <a:solidFill>
                <a:schemeClr val="tx1">
                  <a:lumMod val="75000"/>
                  <a:lumOff val="25000"/>
                </a:schemeClr>
              </a:solidFill>
            </a:endParaRPr>
          </a:p>
          <a:p>
            <a:pPr>
              <a:buFont typeface="Arial" charset="0"/>
              <a:buChar char="•"/>
              <a:defRPr/>
            </a:pPr>
            <a:r>
              <a:rPr lang="en-US" dirty="0" smtClean="0">
                <a:solidFill>
                  <a:schemeClr val="tx1">
                    <a:lumMod val="75000"/>
                    <a:lumOff val="25000"/>
                  </a:schemeClr>
                </a:solidFill>
              </a:rPr>
              <a:t>Conventional transportation services such as:</a:t>
            </a:r>
          </a:p>
          <a:p>
            <a:pPr lvl="1">
              <a:buFont typeface="Arial" charset="0"/>
              <a:buChar char="–"/>
              <a:defRPr/>
            </a:pPr>
            <a:r>
              <a:rPr lang="en-US" dirty="0" smtClean="0">
                <a:solidFill>
                  <a:schemeClr val="tx1">
                    <a:lumMod val="75000"/>
                    <a:lumOff val="25000"/>
                  </a:schemeClr>
                </a:solidFill>
              </a:rPr>
              <a:t>Transit buses</a:t>
            </a:r>
          </a:p>
          <a:p>
            <a:pPr lvl="1">
              <a:buFont typeface="Arial" charset="0"/>
              <a:buChar char="–"/>
              <a:defRPr/>
            </a:pPr>
            <a:r>
              <a:rPr lang="en-US" dirty="0" smtClean="0">
                <a:solidFill>
                  <a:schemeClr val="tx1">
                    <a:lumMod val="75000"/>
                    <a:lumOff val="25000"/>
                  </a:schemeClr>
                </a:solidFill>
              </a:rPr>
              <a:t>Motor coaches</a:t>
            </a:r>
          </a:p>
          <a:p>
            <a:pPr lvl="1">
              <a:spcAft>
                <a:spcPts val="600"/>
              </a:spcAft>
              <a:buFont typeface="Arial" charset="0"/>
              <a:buChar char="–"/>
              <a:defRPr/>
            </a:pPr>
            <a:r>
              <a:rPr lang="en-US" dirty="0" smtClean="0">
                <a:solidFill>
                  <a:schemeClr val="tx1">
                    <a:lumMod val="75000"/>
                    <a:lumOff val="25000"/>
                  </a:schemeClr>
                </a:solidFill>
              </a:rPr>
              <a:t>Rail-based transportation (e.g., subways, commuter trains, etc.)</a:t>
            </a:r>
            <a:br>
              <a:rPr lang="en-US" dirty="0" smtClean="0">
                <a:solidFill>
                  <a:schemeClr val="tx1">
                    <a:lumMod val="75000"/>
                    <a:lumOff val="25000"/>
                  </a:schemeClr>
                </a:solidFill>
              </a:rPr>
            </a:br>
            <a:endParaRPr lang="en-US" dirty="0" smtClean="0">
              <a:solidFill>
                <a:schemeClr val="tx1">
                  <a:lumMod val="75000"/>
                  <a:lumOff val="25000"/>
                </a:schemeClr>
              </a:solidFill>
            </a:endParaRPr>
          </a:p>
          <a:p>
            <a:pPr>
              <a:buFont typeface="Arial" charset="0"/>
              <a:buChar char="•"/>
              <a:defRPr/>
            </a:pPr>
            <a:r>
              <a:rPr lang="en-US" dirty="0" smtClean="0">
                <a:solidFill>
                  <a:schemeClr val="tx1">
                    <a:lumMod val="75000"/>
                    <a:lumOff val="25000"/>
                  </a:schemeClr>
                </a:solidFill>
                <a:cs typeface="+mn-cs"/>
              </a:rPr>
              <a:t>Specia</a:t>
            </a:r>
            <a:r>
              <a:rPr lang="en-US" dirty="0" smtClean="0">
                <a:solidFill>
                  <a:schemeClr val="tx1">
                    <a:lumMod val="75000"/>
                    <a:lumOff val="25000"/>
                  </a:schemeClr>
                </a:solidFill>
              </a:rPr>
              <a:t>lized transportation services for people with disabilities</a:t>
            </a:r>
            <a:br>
              <a:rPr lang="en-US" dirty="0" smtClean="0">
                <a:solidFill>
                  <a:schemeClr val="tx1">
                    <a:lumMod val="75000"/>
                    <a:lumOff val="25000"/>
                  </a:schemeClr>
                </a:solidFill>
              </a:rPr>
            </a:br>
            <a:endParaRPr lang="en-US" dirty="0" smtClean="0">
              <a:solidFill>
                <a:schemeClr val="tx1">
                  <a:lumMod val="75000"/>
                  <a:lumOff val="25000"/>
                </a:schemeClr>
              </a:solidFill>
            </a:endParaRPr>
          </a:p>
        </p:txBody>
      </p:sp>
      <p:sp>
        <p:nvSpPr>
          <p:cNvPr id="26626" name="Title 1"/>
          <p:cNvSpPr>
            <a:spLocks noGrp="1"/>
          </p:cNvSpPr>
          <p:nvPr>
            <p:ph type="title"/>
          </p:nvPr>
        </p:nvSpPr>
        <p:spPr>
          <a:xfrm>
            <a:off x="457200" y="152400"/>
            <a:ext cx="8229600" cy="868363"/>
          </a:xfrm>
        </p:spPr>
        <p:txBody>
          <a:bodyPr/>
          <a:lstStyle/>
          <a:p>
            <a:pPr>
              <a:defRPr/>
            </a:pPr>
            <a:r>
              <a:rPr lang="en-CA" dirty="0" smtClean="0">
                <a:solidFill>
                  <a:schemeClr val="tx1"/>
                </a:solidFill>
              </a:rPr>
              <a:t>Who must comply with the standard</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2000"/>
                                        <p:tgtEl>
                                          <p:spTgt spid="1331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fade">
                                      <p:cBhvr>
                                        <p:cTn id="15" dur="2000"/>
                                        <p:tgtEl>
                                          <p:spTgt spid="1331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315">
                                            <p:txEl>
                                              <p:pRg st="3" end="3"/>
                                            </p:txEl>
                                          </p:spTgt>
                                        </p:tgtEl>
                                        <p:attrNameLst>
                                          <p:attrName>style.visibility</p:attrName>
                                        </p:attrNameLst>
                                      </p:cBhvr>
                                      <p:to>
                                        <p:strVal val="visible"/>
                                      </p:to>
                                    </p:set>
                                    <p:animEffect transition="in" filter="fade">
                                      <p:cBhvr>
                                        <p:cTn id="18" dur="2000"/>
                                        <p:tgtEl>
                                          <p:spTgt spid="1331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315">
                                            <p:txEl>
                                              <p:pRg st="4" end="4"/>
                                            </p:txEl>
                                          </p:spTgt>
                                        </p:tgtEl>
                                        <p:attrNameLst>
                                          <p:attrName>style.visibility</p:attrName>
                                        </p:attrNameLst>
                                      </p:cBhvr>
                                      <p:to>
                                        <p:strVal val="visible"/>
                                      </p:to>
                                    </p:set>
                                    <p:animEffect transition="in" filter="fade">
                                      <p:cBhvr>
                                        <p:cTn id="21" dur="2000"/>
                                        <p:tgtEl>
                                          <p:spTgt spid="13315">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315">
                                            <p:txEl>
                                              <p:pRg st="5" end="5"/>
                                            </p:txEl>
                                          </p:spTgt>
                                        </p:tgtEl>
                                        <p:attrNameLst>
                                          <p:attrName>style.visibility</p:attrName>
                                        </p:attrNameLst>
                                      </p:cBhvr>
                                      <p:to>
                                        <p:strVal val="visible"/>
                                      </p:to>
                                    </p:set>
                                    <p:animEffect transition="in" filter="fade">
                                      <p:cBhvr>
                                        <p:cTn id="26" dur="20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0BF46C2-380F-4E38-897D-F9C40B320FF6}" type="slidenum">
              <a:rPr lang="en-CA" altLang="en-US">
                <a:solidFill>
                  <a:srgbClr val="898989"/>
                </a:solidFill>
                <a:latin typeface="Calibri" panose="020F0502020204030204" pitchFamily="34" charset="0"/>
              </a:rPr>
              <a:pPr eaLnBrk="1" hangingPunct="1"/>
              <a:t>6</a:t>
            </a:fld>
            <a:endParaRPr lang="en-CA" altLang="en-US">
              <a:solidFill>
                <a:srgbClr val="898989"/>
              </a:solidFill>
              <a:latin typeface="Calibri" panose="020F0502020204030204" pitchFamily="34" charset="0"/>
            </a:endParaRPr>
          </a:p>
        </p:txBody>
      </p:sp>
      <p:sp>
        <p:nvSpPr>
          <p:cNvPr id="13317"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14339" name="Content Placeholder 2"/>
          <p:cNvSpPr>
            <a:spLocks noGrp="1"/>
          </p:cNvSpPr>
          <p:nvPr>
            <p:ph idx="1"/>
          </p:nvPr>
        </p:nvSpPr>
        <p:spPr/>
        <p:txBody>
          <a:bodyPr/>
          <a:lstStyle/>
          <a:p>
            <a:pPr>
              <a:buFont typeface="Arial" charset="0"/>
              <a:buNone/>
              <a:defRPr/>
            </a:pPr>
            <a:r>
              <a:rPr lang="en-US" dirty="0" smtClean="0">
                <a:solidFill>
                  <a:schemeClr val="tx1">
                    <a:lumMod val="75000"/>
                    <a:lumOff val="25000"/>
                  </a:schemeClr>
                </a:solidFill>
              </a:rPr>
              <a:t>The Transportation Standard also applies to:</a:t>
            </a:r>
            <a:br>
              <a:rPr lang="en-US" dirty="0" smtClean="0">
                <a:solidFill>
                  <a:schemeClr val="tx1">
                    <a:lumMod val="75000"/>
                    <a:lumOff val="25000"/>
                  </a:schemeClr>
                </a:solidFill>
              </a:rPr>
            </a:br>
            <a:endParaRPr lang="en-US" dirty="0" smtClean="0">
              <a:solidFill>
                <a:schemeClr val="tx1">
                  <a:lumMod val="75000"/>
                  <a:lumOff val="25000"/>
                </a:schemeClr>
              </a:solidFill>
            </a:endParaRPr>
          </a:p>
          <a:p>
            <a:pPr>
              <a:buFont typeface="Arial" charset="0"/>
              <a:buChar char="•"/>
              <a:defRPr/>
            </a:pPr>
            <a:r>
              <a:rPr lang="en-US" dirty="0" smtClean="0">
                <a:solidFill>
                  <a:schemeClr val="tx1">
                    <a:lumMod val="75000"/>
                    <a:lumOff val="25000"/>
                  </a:schemeClr>
                </a:solidFill>
              </a:rPr>
              <a:t>Other transportation services provided by</a:t>
            </a:r>
          </a:p>
          <a:p>
            <a:pPr lvl="1">
              <a:buFont typeface="Arial" charset="0"/>
              <a:buChar char="–"/>
              <a:defRPr/>
            </a:pPr>
            <a:r>
              <a:rPr lang="en-US" dirty="0" smtClean="0">
                <a:solidFill>
                  <a:schemeClr val="tx1">
                    <a:lumMod val="75000"/>
                    <a:lumOff val="25000"/>
                  </a:schemeClr>
                </a:solidFill>
              </a:rPr>
              <a:t>Public school boards</a:t>
            </a:r>
          </a:p>
          <a:p>
            <a:pPr lvl="1">
              <a:buFont typeface="Arial" charset="0"/>
              <a:buChar char="–"/>
              <a:defRPr/>
            </a:pPr>
            <a:r>
              <a:rPr lang="en-US" dirty="0" smtClean="0">
                <a:solidFill>
                  <a:schemeClr val="tx1">
                    <a:lumMod val="75000"/>
                    <a:lumOff val="25000"/>
                  </a:schemeClr>
                </a:solidFill>
              </a:rPr>
              <a:t>Hospitals</a:t>
            </a:r>
          </a:p>
          <a:p>
            <a:pPr lvl="1">
              <a:buFont typeface="Arial" charset="0"/>
              <a:buChar char="–"/>
              <a:defRPr/>
            </a:pPr>
            <a:r>
              <a:rPr lang="en-US" dirty="0" smtClean="0">
                <a:solidFill>
                  <a:schemeClr val="tx1">
                    <a:lumMod val="75000"/>
                    <a:lumOff val="25000"/>
                  </a:schemeClr>
                </a:solidFill>
              </a:rPr>
              <a:t>Colleges</a:t>
            </a:r>
          </a:p>
          <a:p>
            <a:pPr lvl="1">
              <a:buFont typeface="Arial" charset="0"/>
              <a:buChar char="–"/>
              <a:defRPr/>
            </a:pPr>
            <a:r>
              <a:rPr lang="en-US" dirty="0" smtClean="0">
                <a:solidFill>
                  <a:schemeClr val="tx1">
                    <a:lumMod val="75000"/>
                    <a:lumOff val="25000"/>
                  </a:schemeClr>
                </a:solidFill>
              </a:rPr>
              <a:t>Universities</a:t>
            </a:r>
            <a:br>
              <a:rPr lang="en-US" dirty="0" smtClean="0">
                <a:solidFill>
                  <a:schemeClr val="tx1">
                    <a:lumMod val="75000"/>
                    <a:lumOff val="25000"/>
                  </a:schemeClr>
                </a:solidFill>
              </a:rPr>
            </a:br>
            <a:endParaRPr lang="en-US"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Municipalities, including those that license taxicabs or that provide conventional transportation services</a:t>
            </a:r>
            <a:br>
              <a:rPr lang="en-CA" dirty="0" smtClean="0">
                <a:solidFill>
                  <a:schemeClr val="tx1">
                    <a:lumMod val="75000"/>
                    <a:lumOff val="25000"/>
                  </a:schemeClr>
                </a:solidFill>
              </a:rPr>
            </a:br>
            <a:endParaRPr lang="en-CA" dirty="0" smtClean="0">
              <a:solidFill>
                <a:schemeClr val="tx1">
                  <a:lumMod val="75000"/>
                  <a:lumOff val="25000"/>
                </a:schemeClr>
              </a:solidFill>
            </a:endParaRPr>
          </a:p>
          <a:p>
            <a:pPr>
              <a:buFont typeface="Arial" charset="0"/>
              <a:buChar char="•"/>
              <a:defRPr/>
            </a:pPr>
            <a:r>
              <a:rPr lang="en-CA" dirty="0" smtClean="0">
                <a:solidFill>
                  <a:schemeClr val="tx1">
                    <a:lumMod val="75000"/>
                    <a:lumOff val="25000"/>
                  </a:schemeClr>
                </a:solidFill>
              </a:rPr>
              <a:t>Certain ferries</a:t>
            </a:r>
            <a:endParaRPr lang="en-US" dirty="0" smtClean="0">
              <a:solidFill>
                <a:schemeClr val="tx1">
                  <a:lumMod val="75000"/>
                  <a:lumOff val="25000"/>
                </a:schemeClr>
              </a:solidFill>
            </a:endParaRPr>
          </a:p>
        </p:txBody>
      </p:sp>
      <p:sp>
        <p:nvSpPr>
          <p:cNvPr id="28674" name="Title 1"/>
          <p:cNvSpPr>
            <a:spLocks noGrp="1"/>
          </p:cNvSpPr>
          <p:nvPr>
            <p:ph type="title"/>
          </p:nvPr>
        </p:nvSpPr>
        <p:spPr>
          <a:xfrm>
            <a:off x="457200" y="362895"/>
            <a:ext cx="8229600" cy="868363"/>
          </a:xfrm>
        </p:spPr>
        <p:txBody>
          <a:bodyPr/>
          <a:lstStyle/>
          <a:p>
            <a:pPr>
              <a:defRPr/>
            </a:pPr>
            <a:r>
              <a:rPr lang="en-CA" dirty="0" smtClean="0">
                <a:solidFill>
                  <a:schemeClr val="tx1"/>
                </a:solidFill>
              </a:rPr>
              <a:t>Who must comply with the standard </a:t>
            </a:r>
            <a:r>
              <a:rPr lang="en-CA" sz="2800" cap="none" dirty="0" smtClean="0">
                <a:solidFill>
                  <a:schemeClr val="tx1"/>
                </a:solidFill>
              </a:rPr>
              <a:t>(con’t)</a:t>
            </a:r>
            <a:endParaRPr lang="en-CA" cap="none" dirty="0" smtClean="0">
              <a:solidFill>
                <a:schemeClr val="tx1"/>
              </a:solidFill>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20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2000"/>
                                        <p:tgtEl>
                                          <p:spTgt spid="1433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animEffect transition="in" filter="fade">
                                      <p:cBhvr>
                                        <p:cTn id="15" dur="2000"/>
                                        <p:tgtEl>
                                          <p:spTgt spid="1433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339">
                                            <p:txEl>
                                              <p:pRg st="3" end="3"/>
                                            </p:txEl>
                                          </p:spTgt>
                                        </p:tgtEl>
                                        <p:attrNameLst>
                                          <p:attrName>style.visibility</p:attrName>
                                        </p:attrNameLst>
                                      </p:cBhvr>
                                      <p:to>
                                        <p:strVal val="visible"/>
                                      </p:to>
                                    </p:set>
                                    <p:animEffect transition="in" filter="fade">
                                      <p:cBhvr>
                                        <p:cTn id="18" dur="2000"/>
                                        <p:tgtEl>
                                          <p:spTgt spid="14339">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339">
                                            <p:txEl>
                                              <p:pRg st="4" end="4"/>
                                            </p:txEl>
                                          </p:spTgt>
                                        </p:tgtEl>
                                        <p:attrNameLst>
                                          <p:attrName>style.visibility</p:attrName>
                                        </p:attrNameLst>
                                      </p:cBhvr>
                                      <p:to>
                                        <p:strVal val="visible"/>
                                      </p:to>
                                    </p:set>
                                    <p:animEffect transition="in" filter="fade">
                                      <p:cBhvr>
                                        <p:cTn id="21" dur="2000"/>
                                        <p:tgtEl>
                                          <p:spTgt spid="14339">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339">
                                            <p:txEl>
                                              <p:pRg st="5" end="5"/>
                                            </p:txEl>
                                          </p:spTgt>
                                        </p:tgtEl>
                                        <p:attrNameLst>
                                          <p:attrName>style.visibility</p:attrName>
                                        </p:attrNameLst>
                                      </p:cBhvr>
                                      <p:to>
                                        <p:strVal val="visible"/>
                                      </p:to>
                                    </p:set>
                                    <p:animEffect transition="in" filter="fade">
                                      <p:cBhvr>
                                        <p:cTn id="24" dur="2000"/>
                                        <p:tgtEl>
                                          <p:spTgt spid="14339">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339">
                                            <p:txEl>
                                              <p:pRg st="6" end="6"/>
                                            </p:txEl>
                                          </p:spTgt>
                                        </p:tgtEl>
                                        <p:attrNameLst>
                                          <p:attrName>style.visibility</p:attrName>
                                        </p:attrNameLst>
                                      </p:cBhvr>
                                      <p:to>
                                        <p:strVal val="visible"/>
                                      </p:to>
                                    </p:set>
                                    <p:animEffect transition="in" filter="fade">
                                      <p:cBhvr>
                                        <p:cTn id="29" dur="2000"/>
                                        <p:tgtEl>
                                          <p:spTgt spid="14339">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339">
                                            <p:txEl>
                                              <p:pRg st="7" end="7"/>
                                            </p:txEl>
                                          </p:spTgt>
                                        </p:tgtEl>
                                        <p:attrNameLst>
                                          <p:attrName>style.visibility</p:attrName>
                                        </p:attrNameLst>
                                      </p:cBhvr>
                                      <p:to>
                                        <p:strVal val="visible"/>
                                      </p:to>
                                    </p:set>
                                    <p:animEffect transition="in" filter="fade">
                                      <p:cBhvr>
                                        <p:cTn id="34" dur="20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8FAF92B-00F2-421E-8D42-9D4B5AAD8599}" type="slidenum">
              <a:rPr lang="en-CA" altLang="en-US">
                <a:solidFill>
                  <a:srgbClr val="898989"/>
                </a:solidFill>
                <a:latin typeface="Calibri" panose="020F0502020204030204" pitchFamily="34" charset="0"/>
              </a:rPr>
              <a:pPr eaLnBrk="1" hangingPunct="1"/>
              <a:t>7</a:t>
            </a:fld>
            <a:endParaRPr lang="en-CA" altLang="en-US">
              <a:solidFill>
                <a:srgbClr val="898989"/>
              </a:solidFill>
              <a:latin typeface="Calibri" panose="020F0502020204030204" pitchFamily="34" charset="0"/>
            </a:endParaRPr>
          </a:p>
        </p:txBody>
      </p:sp>
      <p:sp>
        <p:nvSpPr>
          <p:cNvPr id="14341"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15363" name="Content Placeholder 2"/>
          <p:cNvSpPr>
            <a:spLocks noGrp="1"/>
          </p:cNvSpPr>
          <p:nvPr>
            <p:ph idx="1"/>
          </p:nvPr>
        </p:nvSpPr>
        <p:spPr/>
        <p:txBody>
          <a:bodyPr/>
          <a:lstStyle/>
          <a:p>
            <a:pPr marL="0" indent="0">
              <a:spcAft>
                <a:spcPct val="50000"/>
              </a:spcAft>
              <a:buFont typeface="Arial" charset="0"/>
              <a:buNone/>
              <a:defRPr/>
            </a:pPr>
            <a:r>
              <a:rPr lang="en-CA" dirty="0" smtClean="0">
                <a:solidFill>
                  <a:schemeClr val="tx1">
                    <a:lumMod val="75000"/>
                    <a:lumOff val="25000"/>
                  </a:schemeClr>
                </a:solidFill>
              </a:rPr>
              <a:t>There are transportation service providers that don’t have to comply. Those who may be exempt from compliance include:</a:t>
            </a:r>
          </a:p>
          <a:p>
            <a:pPr eaLnBrk="1" hangingPunct="1">
              <a:spcAft>
                <a:spcPts val="1000"/>
              </a:spcAft>
              <a:buFont typeface="Arial" charset="0"/>
              <a:buChar char="•"/>
              <a:defRPr/>
            </a:pPr>
            <a:r>
              <a:rPr lang="en-CA" dirty="0" smtClean="0">
                <a:solidFill>
                  <a:schemeClr val="tx1">
                    <a:lumMod val="75000"/>
                    <a:lumOff val="25000"/>
                  </a:schemeClr>
                </a:solidFill>
              </a:rPr>
              <a:t>Limousines and town cars</a:t>
            </a:r>
          </a:p>
          <a:p>
            <a:pPr eaLnBrk="1" hangingPunct="1">
              <a:spcAft>
                <a:spcPts val="1000"/>
              </a:spcAft>
              <a:buFont typeface="Arial" charset="0"/>
              <a:buChar char="•"/>
              <a:defRPr/>
            </a:pPr>
            <a:r>
              <a:rPr lang="en-CA" dirty="0" smtClean="0">
                <a:solidFill>
                  <a:schemeClr val="tx1">
                    <a:lumMod val="75000"/>
                    <a:lumOff val="25000"/>
                  </a:schemeClr>
                </a:solidFill>
              </a:rPr>
              <a:t>Shuttle vehicles, for example, at airports, hotels, or casinos</a:t>
            </a:r>
          </a:p>
          <a:p>
            <a:pPr eaLnBrk="1" hangingPunct="1">
              <a:spcAft>
                <a:spcPts val="1000"/>
              </a:spcAft>
              <a:buFont typeface="Arial" charset="0"/>
              <a:buChar char="•"/>
              <a:defRPr/>
            </a:pPr>
            <a:r>
              <a:rPr lang="en-CA" dirty="0" smtClean="0">
                <a:solidFill>
                  <a:schemeClr val="tx1">
                    <a:lumMod val="75000"/>
                    <a:lumOff val="25000"/>
                  </a:schemeClr>
                </a:solidFill>
              </a:rPr>
              <a:t>Faith-based organization vehicles</a:t>
            </a:r>
          </a:p>
          <a:p>
            <a:pPr eaLnBrk="1" hangingPunct="1">
              <a:spcAft>
                <a:spcPts val="1000"/>
              </a:spcAft>
              <a:buFont typeface="Arial" charset="0"/>
              <a:buChar char="•"/>
              <a:defRPr/>
            </a:pPr>
            <a:r>
              <a:rPr lang="en-CA" dirty="0" smtClean="0">
                <a:solidFill>
                  <a:schemeClr val="tx1">
                    <a:lumMod val="75000"/>
                    <a:lumOff val="25000"/>
                  </a:schemeClr>
                </a:solidFill>
              </a:rPr>
              <a:t>Tour buses and tour/charter boats</a:t>
            </a:r>
          </a:p>
          <a:p>
            <a:pPr eaLnBrk="1" hangingPunct="1">
              <a:spcAft>
                <a:spcPts val="1000"/>
              </a:spcAft>
              <a:buFont typeface="Arial" charset="0"/>
              <a:buChar char="•"/>
              <a:defRPr/>
            </a:pPr>
            <a:r>
              <a:rPr lang="en-CA" dirty="0" smtClean="0">
                <a:solidFill>
                  <a:schemeClr val="tx1">
                    <a:lumMod val="75000"/>
                    <a:lumOff val="25000"/>
                  </a:schemeClr>
                </a:solidFill>
              </a:rPr>
              <a:t>Private school transportation</a:t>
            </a:r>
          </a:p>
          <a:p>
            <a:pPr eaLnBrk="1" hangingPunct="1">
              <a:spcAft>
                <a:spcPts val="1000"/>
              </a:spcAft>
              <a:buFont typeface="Arial" charset="0"/>
              <a:buChar char="•"/>
              <a:defRPr/>
            </a:pPr>
            <a:r>
              <a:rPr lang="en-CA" dirty="0" smtClean="0">
                <a:solidFill>
                  <a:schemeClr val="tx1">
                    <a:lumMod val="75000"/>
                    <a:lumOff val="25000"/>
                  </a:schemeClr>
                </a:solidFill>
              </a:rPr>
              <a:t>Rides and trolleys/trams (as in amusement parks)</a:t>
            </a:r>
          </a:p>
          <a:p>
            <a:pPr eaLnBrk="1" hangingPunct="1">
              <a:spcAft>
                <a:spcPts val="1000"/>
              </a:spcAft>
              <a:buFont typeface="Arial" charset="0"/>
              <a:buChar char="•"/>
              <a:defRPr/>
            </a:pPr>
            <a:r>
              <a:rPr lang="en-CA" dirty="0" smtClean="0">
                <a:solidFill>
                  <a:schemeClr val="tx1">
                    <a:lumMod val="75000"/>
                    <a:lumOff val="25000"/>
                  </a:schemeClr>
                </a:solidFill>
              </a:rPr>
              <a:t>Federally regulated transportation services such as airlines, VIA Rail and Greyhound</a:t>
            </a:r>
          </a:p>
        </p:txBody>
      </p:sp>
      <p:sp>
        <p:nvSpPr>
          <p:cNvPr id="30722" name="Title 1"/>
          <p:cNvSpPr>
            <a:spLocks noGrp="1"/>
          </p:cNvSpPr>
          <p:nvPr>
            <p:ph type="title"/>
          </p:nvPr>
        </p:nvSpPr>
        <p:spPr>
          <a:xfrm>
            <a:off x="457200" y="152400"/>
            <a:ext cx="8229600" cy="868363"/>
          </a:xfrm>
        </p:spPr>
        <p:txBody>
          <a:bodyPr/>
          <a:lstStyle/>
          <a:p>
            <a:pPr>
              <a:defRPr/>
            </a:pPr>
            <a:r>
              <a:rPr lang="en-CA" dirty="0" smtClean="0">
                <a:solidFill>
                  <a:schemeClr val="tx1"/>
                </a:solidFill>
              </a:rPr>
              <a:t>Who may be exempt</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20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20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2000"/>
                                        <p:tgtEl>
                                          <p:spTgt spid="15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fade">
                                      <p:cBhvr>
                                        <p:cTn id="22" dur="2000"/>
                                        <p:tgtEl>
                                          <p:spTgt spid="153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fade">
                                      <p:cBhvr>
                                        <p:cTn id="27" dur="2000"/>
                                        <p:tgtEl>
                                          <p:spTgt spid="153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fade">
                                      <p:cBhvr>
                                        <p:cTn id="32" dur="2000"/>
                                        <p:tgtEl>
                                          <p:spTgt spid="1536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Effect transition="in" filter="fade">
                                      <p:cBhvr>
                                        <p:cTn id="37" dur="2000"/>
                                        <p:tgtEl>
                                          <p:spTgt spid="1536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363">
                                            <p:txEl>
                                              <p:pRg st="7" end="7"/>
                                            </p:txEl>
                                          </p:spTgt>
                                        </p:tgtEl>
                                        <p:attrNameLst>
                                          <p:attrName>style.visibility</p:attrName>
                                        </p:attrNameLst>
                                      </p:cBhvr>
                                      <p:to>
                                        <p:strVal val="visible"/>
                                      </p:to>
                                    </p:set>
                                    <p:animEffect transition="in" filter="fade">
                                      <p:cBhvr>
                                        <p:cTn id="42" dur="2000"/>
                                        <p:tgtEl>
                                          <p:spTgt spid="153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71773D-3675-4008-A7AC-76E37012DAC4}" type="slidenum">
              <a:rPr lang="en-CA" altLang="en-US">
                <a:solidFill>
                  <a:srgbClr val="898989"/>
                </a:solidFill>
                <a:latin typeface="Calibri" panose="020F0502020204030204" pitchFamily="34" charset="0"/>
              </a:rPr>
              <a:pPr eaLnBrk="1" hangingPunct="1"/>
              <a:t>8</a:t>
            </a:fld>
            <a:endParaRPr lang="en-CA" altLang="en-US">
              <a:solidFill>
                <a:srgbClr val="898989"/>
              </a:solidFill>
              <a:latin typeface="Calibri" panose="020F0502020204030204" pitchFamily="34" charset="0"/>
            </a:endParaRPr>
          </a:p>
        </p:txBody>
      </p:sp>
      <p:sp>
        <p:nvSpPr>
          <p:cNvPr id="15365"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16387" name="Content Placeholder 2"/>
          <p:cNvSpPr>
            <a:spLocks noGrp="1"/>
          </p:cNvSpPr>
          <p:nvPr>
            <p:ph idx="1"/>
          </p:nvPr>
        </p:nvSpPr>
        <p:spPr/>
        <p:txBody>
          <a:bodyPr/>
          <a:lstStyle/>
          <a:p>
            <a:pPr marL="0" indent="0">
              <a:spcAft>
                <a:spcPts val="1000"/>
              </a:spcAft>
              <a:buFont typeface="Arial" charset="0"/>
              <a:buNone/>
              <a:defRPr/>
            </a:pPr>
            <a:r>
              <a:rPr lang="en-US" dirty="0" smtClean="0">
                <a:solidFill>
                  <a:schemeClr val="tx1">
                    <a:lumMod val="75000"/>
                    <a:lumOff val="25000"/>
                  </a:schemeClr>
                </a:solidFill>
              </a:rPr>
              <a:t>There are some requirements common to both conventional and specialized transportation service providers, such as:</a:t>
            </a:r>
          </a:p>
          <a:p>
            <a:pPr>
              <a:spcAft>
                <a:spcPts val="1000"/>
              </a:spcAft>
              <a:buFont typeface="Arial" charset="0"/>
              <a:buChar char="•"/>
              <a:defRPr/>
            </a:pPr>
            <a:r>
              <a:rPr lang="en-CA" dirty="0" smtClean="0">
                <a:solidFill>
                  <a:schemeClr val="tx1">
                    <a:lumMod val="75000"/>
                    <a:lumOff val="25000"/>
                  </a:schemeClr>
                </a:solidFill>
              </a:rPr>
              <a:t>Making information available to the public on accessibility equipment and features of their vehicles, routes, and services. </a:t>
            </a:r>
          </a:p>
          <a:p>
            <a:pPr>
              <a:spcAft>
                <a:spcPts val="1000"/>
              </a:spcAft>
              <a:buFont typeface="Arial" charset="0"/>
              <a:buChar char="•"/>
              <a:defRPr/>
            </a:pPr>
            <a:r>
              <a:rPr lang="en-CA" dirty="0" smtClean="0">
                <a:solidFill>
                  <a:schemeClr val="tx1">
                    <a:lumMod val="75000"/>
                    <a:lumOff val="25000"/>
                  </a:schemeClr>
                </a:solidFill>
              </a:rPr>
              <a:t>Providing accessibility training to employees and volunteers. </a:t>
            </a:r>
          </a:p>
          <a:p>
            <a:pPr>
              <a:spcAft>
                <a:spcPts val="1000"/>
              </a:spcAft>
              <a:buFont typeface="Arial" charset="0"/>
              <a:buChar char="•"/>
              <a:defRPr/>
            </a:pPr>
            <a:r>
              <a:rPr lang="en-CA" dirty="0" smtClean="0">
                <a:solidFill>
                  <a:schemeClr val="tx1">
                    <a:lumMod val="75000"/>
                    <a:lumOff val="25000"/>
                  </a:schemeClr>
                </a:solidFill>
              </a:rPr>
              <a:t>Not charging a fare to a support person accompanying a person with a disability when that person requires a support person. </a:t>
            </a:r>
          </a:p>
          <a:p>
            <a:pPr>
              <a:spcAft>
                <a:spcPts val="1000"/>
              </a:spcAft>
              <a:buFont typeface="Arial" charset="0"/>
              <a:buChar char="•"/>
              <a:defRPr/>
            </a:pPr>
            <a:r>
              <a:rPr lang="en-CA" dirty="0" smtClean="0">
                <a:solidFill>
                  <a:schemeClr val="tx1">
                    <a:lumMod val="75000"/>
                    <a:lumOff val="25000"/>
                  </a:schemeClr>
                </a:solidFill>
              </a:rPr>
              <a:t>Meeting additional transportation-specific requirements in their accessibility plans.</a:t>
            </a:r>
          </a:p>
          <a:p>
            <a:pPr marL="0" indent="0">
              <a:buFont typeface="Arial" charset="0"/>
              <a:buNone/>
              <a:defRPr/>
            </a:pPr>
            <a:r>
              <a:rPr lang="en-CA" dirty="0" smtClean="0">
                <a:solidFill>
                  <a:schemeClr val="tx1">
                    <a:lumMod val="75000"/>
                    <a:lumOff val="25000"/>
                  </a:schemeClr>
                </a:solidFill>
              </a:rPr>
              <a:t/>
            </a:r>
            <a:br>
              <a:rPr lang="en-CA" dirty="0" smtClean="0">
                <a:solidFill>
                  <a:schemeClr val="tx1">
                    <a:lumMod val="75000"/>
                    <a:lumOff val="25000"/>
                  </a:schemeClr>
                </a:solidFill>
              </a:rPr>
            </a:br>
            <a:r>
              <a:rPr lang="en-CA" dirty="0" smtClean="0">
                <a:solidFill>
                  <a:schemeClr val="tx1">
                    <a:lumMod val="75000"/>
                    <a:lumOff val="25000"/>
                  </a:schemeClr>
                </a:solidFill>
              </a:rPr>
              <a:t>There are other requirements that are unique to each specific type of transportation provider, as outlined on the next few slides.</a:t>
            </a:r>
          </a:p>
        </p:txBody>
      </p:sp>
      <p:sp>
        <p:nvSpPr>
          <p:cNvPr id="32770" name="Title 1"/>
          <p:cNvSpPr>
            <a:spLocks noGrp="1"/>
          </p:cNvSpPr>
          <p:nvPr>
            <p:ph type="title"/>
          </p:nvPr>
        </p:nvSpPr>
        <p:spPr>
          <a:xfrm>
            <a:off x="457200" y="152400"/>
            <a:ext cx="8229600" cy="868363"/>
          </a:xfrm>
        </p:spPr>
        <p:txBody>
          <a:bodyPr/>
          <a:lstStyle/>
          <a:p>
            <a:pPr>
              <a:defRPr/>
            </a:pPr>
            <a:r>
              <a:rPr lang="en-CA" dirty="0" smtClean="0">
                <a:solidFill>
                  <a:schemeClr val="tx1"/>
                </a:solidFill>
              </a:rPr>
              <a:t>Requirements for</a:t>
            </a:r>
            <a:br>
              <a:rPr lang="en-CA" dirty="0" smtClean="0">
                <a:solidFill>
                  <a:schemeClr val="tx1"/>
                </a:solidFill>
              </a:rPr>
            </a:br>
            <a:r>
              <a:rPr lang="en-CA" dirty="0" smtClean="0">
                <a:solidFill>
                  <a:schemeClr val="tx1"/>
                </a:solidFill>
              </a:rPr>
              <a:t>transportation service providers</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20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20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fade">
                                      <p:cBhvr>
                                        <p:cTn id="17" dur="20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fade">
                                      <p:cBhvr>
                                        <p:cTn id="22" dur="2000"/>
                                        <p:tgtEl>
                                          <p:spTgt spid="163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fade">
                                      <p:cBhvr>
                                        <p:cTn id="27" dur="2000"/>
                                        <p:tgtEl>
                                          <p:spTgt spid="163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fade">
                                      <p:cBhvr>
                                        <p:cTn id="32" dur="20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4BE1D3-BD9F-4BD9-84D3-7E0A51B7201A}" type="slidenum">
              <a:rPr lang="en-CA" altLang="en-US">
                <a:solidFill>
                  <a:srgbClr val="898989"/>
                </a:solidFill>
                <a:latin typeface="Calibri" panose="020F0502020204030204" pitchFamily="34" charset="0"/>
              </a:rPr>
              <a:pPr eaLnBrk="1" hangingPunct="1"/>
              <a:t>9</a:t>
            </a:fld>
            <a:endParaRPr lang="en-CA" altLang="en-US">
              <a:solidFill>
                <a:srgbClr val="898989"/>
              </a:solidFill>
              <a:latin typeface="Calibri" panose="020F0502020204030204" pitchFamily="34" charset="0"/>
            </a:endParaRPr>
          </a:p>
        </p:txBody>
      </p:sp>
      <p:sp>
        <p:nvSpPr>
          <p:cNvPr id="16389" name="Footer Placeholder 4"/>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solidFill>
                  <a:srgbClr val="898989"/>
                </a:solidFill>
                <a:latin typeface="Calibri" panose="020F0502020204030204" pitchFamily="34" charset="0"/>
              </a:rPr>
              <a:t>www.AccessForward.ca</a:t>
            </a:r>
            <a:endParaRPr lang="en-CA" altLang="en-US" smtClean="0">
              <a:solidFill>
                <a:srgbClr val="898989"/>
              </a:solidFill>
              <a:latin typeface="Calibri" panose="020F0502020204030204" pitchFamily="34" charset="0"/>
            </a:endParaRPr>
          </a:p>
        </p:txBody>
      </p:sp>
      <p:sp>
        <p:nvSpPr>
          <p:cNvPr id="17411" name="Content Placeholder 2"/>
          <p:cNvSpPr>
            <a:spLocks noGrp="1"/>
          </p:cNvSpPr>
          <p:nvPr>
            <p:ph idx="1"/>
          </p:nvPr>
        </p:nvSpPr>
        <p:spPr/>
        <p:txBody>
          <a:bodyPr/>
          <a:lstStyle/>
          <a:p>
            <a:pPr marL="0" indent="0">
              <a:buFont typeface="Arial" charset="0"/>
              <a:buNone/>
              <a:defRPr/>
            </a:pPr>
            <a:r>
              <a:rPr lang="en-CA" dirty="0" smtClean="0">
                <a:solidFill>
                  <a:schemeClr val="tx1">
                    <a:lumMod val="75000"/>
                    <a:lumOff val="25000"/>
                  </a:schemeClr>
                </a:solidFill>
              </a:rPr>
              <a:t>Some of the requirements for conventional transportation service providers are: </a:t>
            </a:r>
          </a:p>
          <a:p>
            <a:pPr>
              <a:buFont typeface="Arial" charset="0"/>
              <a:buChar char="•"/>
              <a:defRPr/>
            </a:pPr>
            <a:r>
              <a:rPr lang="en-CA" b="1" dirty="0" smtClean="0">
                <a:solidFill>
                  <a:schemeClr val="tx1">
                    <a:lumMod val="75000"/>
                    <a:lumOff val="25000"/>
                  </a:schemeClr>
                </a:solidFill>
              </a:rPr>
              <a:t>Technical requirements</a:t>
            </a:r>
            <a:r>
              <a:rPr lang="en-CA" dirty="0" smtClean="0">
                <a:solidFill>
                  <a:schemeClr val="tx1">
                    <a:lumMod val="75000"/>
                    <a:lumOff val="25000"/>
                  </a:schemeClr>
                </a:solidFill>
              </a:rPr>
              <a:t>: Meeting technical requirements provided for accessible lifting devices, steps, grab bars/handrails, floor surfaces, lighting, warning indicators and alarms, and route signage.</a:t>
            </a:r>
          </a:p>
          <a:p>
            <a:pPr>
              <a:buFont typeface="Arial" charset="0"/>
              <a:buChar char="•"/>
              <a:defRPr/>
            </a:pPr>
            <a:r>
              <a:rPr lang="en-CA" b="1" dirty="0" smtClean="0">
                <a:solidFill>
                  <a:schemeClr val="tx1">
                    <a:lumMod val="75000"/>
                    <a:lumOff val="25000"/>
                  </a:schemeClr>
                </a:solidFill>
              </a:rPr>
              <a:t>Fares</a:t>
            </a:r>
            <a:r>
              <a:rPr lang="en-CA" dirty="0" smtClean="0">
                <a:solidFill>
                  <a:schemeClr val="tx1">
                    <a:lumMod val="75000"/>
                    <a:lumOff val="25000"/>
                  </a:schemeClr>
                </a:solidFill>
              </a:rPr>
              <a:t>: Not charging people with disabilities a higher fare than people without disabilities, and not charging for storing mobility aids or mobility assistive devices, such as wheelchairs or walkers.</a:t>
            </a:r>
          </a:p>
          <a:p>
            <a:pPr>
              <a:buFont typeface="Arial" charset="0"/>
              <a:buChar char="•"/>
              <a:defRPr/>
            </a:pPr>
            <a:r>
              <a:rPr lang="en-CA" b="1" dirty="0" smtClean="0">
                <a:solidFill>
                  <a:schemeClr val="tx1">
                    <a:lumMod val="75000"/>
                    <a:lumOff val="25000"/>
                  </a:schemeClr>
                </a:solidFill>
              </a:rPr>
              <a:t>Stop announcements</a:t>
            </a:r>
            <a:r>
              <a:rPr lang="en-CA" dirty="0" smtClean="0">
                <a:solidFill>
                  <a:schemeClr val="tx1">
                    <a:lumMod val="75000"/>
                    <a:lumOff val="25000"/>
                  </a:schemeClr>
                </a:solidFill>
              </a:rPr>
              <a:t>: Providing on-board audible and visual stop announcements.</a:t>
            </a:r>
          </a:p>
          <a:p>
            <a:pPr>
              <a:buFont typeface="Arial" charset="0"/>
              <a:buChar char="•"/>
              <a:defRPr/>
            </a:pPr>
            <a:r>
              <a:rPr lang="en-CA" b="1" dirty="0" smtClean="0">
                <a:solidFill>
                  <a:schemeClr val="tx1">
                    <a:lumMod val="75000"/>
                    <a:lumOff val="25000"/>
                  </a:schemeClr>
                </a:solidFill>
              </a:rPr>
              <a:t>Seating</a:t>
            </a:r>
            <a:r>
              <a:rPr lang="en-CA" dirty="0" smtClean="0">
                <a:solidFill>
                  <a:schemeClr val="tx1">
                    <a:lumMod val="75000"/>
                    <a:lumOff val="25000"/>
                  </a:schemeClr>
                </a:solidFill>
              </a:rPr>
              <a:t>: Providing clearly marked seating for people with disabilities.</a:t>
            </a:r>
          </a:p>
          <a:p>
            <a:pPr>
              <a:buFont typeface="Arial" charset="0"/>
              <a:buChar char="•"/>
              <a:defRPr/>
            </a:pPr>
            <a:r>
              <a:rPr lang="en-CA" b="1" dirty="0" smtClean="0">
                <a:solidFill>
                  <a:schemeClr val="tx1">
                    <a:lumMod val="75000"/>
                    <a:lumOff val="25000"/>
                  </a:schemeClr>
                </a:solidFill>
              </a:rPr>
              <a:t>Service disruptions</a:t>
            </a:r>
            <a:r>
              <a:rPr lang="en-CA" dirty="0" smtClean="0">
                <a:solidFill>
                  <a:schemeClr val="tx1">
                    <a:lumMod val="75000"/>
                    <a:lumOff val="25000"/>
                  </a:schemeClr>
                </a:solidFill>
              </a:rPr>
              <a:t>: Supporting people with disabilities during service disruptions by offering alternative accessible arrangements, if necessary, and accessible communication.</a:t>
            </a:r>
          </a:p>
        </p:txBody>
      </p:sp>
      <p:sp>
        <p:nvSpPr>
          <p:cNvPr id="34818" name="Title 1"/>
          <p:cNvSpPr>
            <a:spLocks noGrp="1"/>
          </p:cNvSpPr>
          <p:nvPr>
            <p:ph type="title"/>
          </p:nvPr>
        </p:nvSpPr>
        <p:spPr>
          <a:xfrm>
            <a:off x="457200" y="152400"/>
            <a:ext cx="8229600" cy="868363"/>
          </a:xfrm>
        </p:spPr>
        <p:txBody>
          <a:bodyPr/>
          <a:lstStyle/>
          <a:p>
            <a:pPr>
              <a:defRPr/>
            </a:pPr>
            <a:r>
              <a:rPr lang="en-CA" dirty="0" smtClean="0">
                <a:solidFill>
                  <a:schemeClr val="tx1"/>
                </a:solidFill>
              </a:rPr>
              <a:t>Requirements for conventional</a:t>
            </a:r>
            <a:br>
              <a:rPr lang="en-CA" dirty="0" smtClean="0">
                <a:solidFill>
                  <a:schemeClr val="tx1"/>
                </a:solidFill>
              </a:rPr>
            </a:br>
            <a:r>
              <a:rPr lang="en-CA" dirty="0" smtClean="0">
                <a:solidFill>
                  <a:schemeClr val="tx1"/>
                </a:solidFill>
              </a:rPr>
              <a:t>transportation service providers</a:t>
            </a: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20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20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fade">
                                      <p:cBhvr>
                                        <p:cTn id="22" dur="2000"/>
                                        <p:tgtEl>
                                          <p:spTgt spid="174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fade">
                                      <p:cBhvr>
                                        <p:cTn id="27" dur="2000"/>
                                        <p:tgtEl>
                                          <p:spTgt spid="174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fade">
                                      <p:cBhvr>
                                        <p:cTn id="32" dur="20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Integrated Accessibility Standards Regulation&amp;#x0D;&amp;#x0A;&amp;quot;&quot;/&gt;&lt;property id=&quot;20307&quot; value=&quot;256&quot;/&gt;&lt;/object&gt;&lt;object type=&quot;3&quot; unique_id=&quot;10005&quot;&gt;&lt;property id=&quot;20148&quot; value=&quot;5&quot;/&gt;&lt;property id=&quot;20300&quot; value=&quot;Slide 2 - &amp;quot;Disclaimer&amp;quot;&quot;/&gt;&lt;property id=&quot;20307&quot; value=&quot;289&quot;/&gt;&lt;/object&gt;&lt;object type=&quot;3&quot; unique_id=&quot;10007&quot;&gt;&lt;property id=&quot;20148&quot; value=&quot;5&quot;/&gt;&lt;property id=&quot;20300&quot; value=&quot;Slide 3 - &amp;quot;The Transportation Standard&amp;quot;&quot;/&gt;&lt;property id=&quot;20307&quot; value=&quot;258&quot;/&gt;&lt;/object&gt;&lt;object type=&quot;3&quot; unique_id=&quot;10008&quot;&gt;&lt;property id=&quot;20148&quot; value=&quot;5&quot;/&gt;&lt;property id=&quot;20300&quot; value=&quot;Slide 4 - &amp;quot;About this module&amp;quot;&quot;/&gt;&lt;property id=&quot;20307&quot; value=&quot;267&quot;/&gt;&lt;/object&gt;&lt;object type=&quot;3&quot; unique_id=&quot;10009&quot;&gt;&lt;property id=&quot;20148&quot; value=&quot;5&quot;/&gt;&lt;property id=&quot;20300&quot; value=&quot;Slide 5 - &amp;quot;Who must comply with the standard&amp;quot;&quot;/&gt;&lt;property id=&quot;20307&quot; value=&quot;260&quot;/&gt;&lt;/object&gt;&lt;object type=&quot;3&quot; unique_id=&quot;10010&quot;&gt;&lt;property id=&quot;20148&quot; value=&quot;5&quot;/&gt;&lt;property id=&quot;20300&quot; value=&quot;Slide 6 - &amp;quot;Who must comply with the standard (con’t)&amp;quot;&quot;/&gt;&lt;property id=&quot;20307&quot; value=&quot;261&quot;/&gt;&lt;/object&gt;&lt;object type=&quot;3&quot; unique_id=&quot;10011&quot;&gt;&lt;property id=&quot;20148&quot; value=&quot;5&quot;/&gt;&lt;property id=&quot;20300&quot; value=&quot;Slide 7 - &amp;quot;Who may be exempt&amp;quot;&quot;/&gt;&lt;property id=&quot;20307&quot; value=&quot;262&quot;/&gt;&lt;/object&gt;&lt;object type=&quot;3&quot; unique_id=&quot;10012&quot;&gt;&lt;property id=&quot;20148&quot; value=&quot;5&quot;/&gt;&lt;property id=&quot;20300&quot; value=&quot;Slide 8 - &amp;quot;Requirements for&amp;#x0D;&amp;#x0A;transportation service providers&amp;quot;&quot;/&gt;&lt;property id=&quot;20307&quot; value=&quot;263&quot;/&gt;&lt;/object&gt;&lt;object type=&quot;3&quot; unique_id=&quot;10013&quot;&gt;&lt;property id=&quot;20148&quot; value=&quot;5&quot;/&gt;&lt;property id=&quot;20300&quot; value=&quot;Slide 9 - &amp;quot;Requirements for conventional&amp;#x0D;&amp;#x0A;transportation service providers&amp;quot;&quot;/&gt;&lt;property id=&quot;20307&quot; value=&quot;264&quot;/&gt;&lt;/object&gt;&lt;object type=&quot;3&quot; unique_id=&quot;10014&quot;&gt;&lt;property id=&quot;20148&quot; value=&quot;5&quot;/&gt;&lt;property id=&quot;20300&quot; value=&quot;Slide 10 - &amp;quot;Compliance dates for conventional&amp;#x0D;&amp;#x0A;transportation service providers&amp;quot;&quot;/&gt;&lt;property id=&quot;20307&quot; value=&quot;269&quot;/&gt;&lt;/object&gt;&lt;object type=&quot;3&quot; unique_id=&quot;10015&quot;&gt;&lt;property id=&quot;20148&quot; value=&quot;5&quot;/&gt;&lt;property id=&quot;20300&quot; value=&quot;Slide 11 - &amp;quot;Requirements for specialized&amp;#x0D;&amp;#x0A;transportation service providers&amp;quot;&quot;/&gt;&lt;property id=&quot;20307&quot; value=&quot;266&quot;/&gt;&lt;/object&gt;&lt;object type=&quot;3&quot; unique_id=&quot;10016&quot;&gt;&lt;property id=&quot;20148&quot; value=&quot;5&quot;/&gt;&lt;property id=&quot;20300&quot; value=&quot;Slide 12 - &amp;quot;Compliance dates for specialized&amp;#x0D;&amp;#x0A;transportation service providers&amp;quot;&quot;/&gt;&lt;property id=&quot;20307&quot; value=&quot;265&quot;/&gt;&lt;/object&gt;&lt;object type=&quot;3&quot; unique_id=&quot;10017&quot;&gt;&lt;property id=&quot;20148&quot; value=&quot;5&quot;/&gt;&lt;property id=&quot;20300&quot; value=&quot;Slide 13 - &amp;quot;Other transportation service providers&amp;quot;&quot;/&gt;&lt;property id=&quot;20307&quot; value=&quot;285&quot;/&gt;&lt;/object&gt;&lt;object type=&quot;3&quot; unique_id=&quot;10018&quot;&gt;&lt;property id=&quot;20148&quot; value=&quot;5&quot;/&gt;&lt;property id=&quot;20300&quot; value=&quot;Slide 14 - &amp;quot;Requirements for other providers:&amp;#x0D;&amp;#x0A;Public school boards&amp;quot;&quot;/&gt;&lt;property id=&quot;20307&quot; value=&quot;270&quot;/&gt;&lt;/object&gt;&lt;object type=&quot;3&quot; unique_id=&quot;10019&quot;&gt;&lt;property id=&quot;20148&quot; value=&quot;5&quot;/&gt;&lt;property id=&quot;20300&quot; value=&quot;Slide 15 - &amp;quot;Requirements for other providers:&amp;#x0D;&amp;#x0A;Hospitals, colleges, and universities&amp;quot;&quot;/&gt;&lt;property id=&quot;20307&quot; value=&quot;271&quot;/&gt;&lt;/object&gt;&lt;object type=&quot;3&quot; unique_id=&quot;10020&quot;&gt;&lt;property id=&quot;20148&quot; value=&quot;5&quot;/&gt;&lt;property id=&quot;20300&quot; value=&quot;Slide 16 - &amp;quot;Requirements for other providers:&amp;#x0D;&amp;#x0A;Ferries&amp;quot;&quot;/&gt;&lt;property id=&quot;20307&quot; value=&quot;272&quot;/&gt;&lt;/object&gt;&lt;object type=&quot;3&quot; unique_id=&quot;10021&quot;&gt;&lt;property id=&quot;20148&quot; value=&quot;5&quot;/&gt;&lt;property id=&quot;20300&quot; value=&quot;Slide 17 - &amp;quot;Compliance dates for&amp;#x0D;&amp;#x0A;other transportation service providers&amp;quot;&quot;/&gt;&lt;property id=&quot;20307&quot; value=&quot;274&quot;/&gt;&lt;/object&gt;&lt;object type=&quot;3&quot; unique_id=&quot;10022&quot;&gt;&lt;property id=&quot;20148&quot; value=&quot;5&quot;/&gt;&lt;property id=&quot;20300&quot; value=&quot;Slide 18 - &amp;quot;Duties of municipalities:&amp;#x0D;&amp;#x0A;Taxicabs&amp;quot;&quot;/&gt;&lt;property id=&quot;20307&quot; value=&quot;273&quot;/&gt;&lt;/object&gt;&lt;object type=&quot;3&quot; unique_id=&quot;10023&quot;&gt;&lt;property id=&quot;20148&quot; value=&quot;5&quot;/&gt;&lt;property id=&quot;20300&quot; value=&quot;Slide 19 - &amp;quot;DUTIES OF MUNICIPALITIES:&amp;#x0D;&amp;#x0A;BUS STOPS AND SHELTERS&amp;quot;&quot;/&gt;&lt;property id=&quot;20307&quot; value=&quot;277&quot;/&gt;&lt;/object&gt;&lt;object type=&quot;3&quot; unique_id=&quot;10024&quot;&gt;&lt;property id=&quot;20148&quot; value=&quot;5&quot;/&gt;&lt;property id=&quot;20300&quot; value=&quot;Slide 20 - &amp;quot;Compliance dates for municipalities&amp;quot;&quot;/&gt;&lt;property id=&quot;20307&quot; value=&quot;287&quot;/&gt;&lt;/object&gt;&lt;object type=&quot;3&quot; unique_id=&quot;10025&quot;&gt;&lt;property id=&quot;20148&quot; value=&quot;5&quot;/&gt;&lt;property id=&quot;20300&quot; value=&quot;Slide 21 - &amp;quot;KNOWLEDGE CHECK&amp;quot;&quot;/&gt;&lt;property id=&quot;20307&quot; value=&quot;291&quot;/&gt;&lt;/object&gt;&lt;object type=&quot;3&quot; unique_id=&quot;10026&quot;&gt;&lt;property id=&quot;20148&quot; value=&quot;5&quot;/&gt;&lt;property id=&quot;20300&quot; value=&quot;Slide 22 - &amp;quot;KNOWLEDGE CHECK: ANSWER&amp;quot;&quot;/&gt;&lt;property id=&quot;20307&quot; value=&quot;292&quot;/&gt;&lt;/object&gt;&lt;object type=&quot;3&quot; unique_id=&quot;10027&quot;&gt;&lt;property id=&quot;20148&quot; value=&quot;5&quot;/&gt;&lt;property id=&quot;20300&quot; value=&quot;Slide 23 - &amp;quot;Summary&amp;quot;&quot;/&gt;&lt;property id=&quot;20307&quot; value=&quot;280&quot;/&gt;&lt;/object&gt;&lt;object type=&quot;3&quot; unique_id=&quot;10028&quot;&gt;&lt;property id=&quot;20148&quot; value=&quot;5&quot;/&gt;&lt;property id=&quot;20300&quot; value=&quot;Slide 24 - &amp;quot;Glossary (1 of 5)&amp;quot;&quot;/&gt;&lt;property id=&quot;20307&quot; value=&quot;268&quot;/&gt;&lt;/object&gt;&lt;object type=&quot;3&quot; unique_id=&quot;10029&quot;&gt;&lt;property id=&quot;20148&quot; value=&quot;5&quot;/&gt;&lt;property id=&quot;20300&quot; value=&quot;Slide 25 - &amp;quot;Glossary (2 of 5)&amp;quot;&quot;/&gt;&lt;property id=&quot;20307&quot; value=&quot;284&quot;/&gt;&lt;/object&gt;&lt;object type=&quot;3&quot; unique_id=&quot;10030&quot;&gt;&lt;property id=&quot;20148&quot; value=&quot;5&quot;/&gt;&lt;property id=&quot;20300&quot; value=&quot;Slide 26 - &amp;quot;Glossary (3 of 5)&amp;quot;&quot;/&gt;&lt;property id=&quot;20307&quot; value=&quot;281&quot;/&gt;&lt;/object&gt;&lt;object type=&quot;3&quot; unique_id=&quot;10031&quot;&gt;&lt;property id=&quot;20148&quot; value=&quot;5&quot;/&gt;&lt;property id=&quot;20300&quot; value=&quot;Slide 27 - &amp;quot;Glossary (4 of 5)&amp;quot;&quot;/&gt;&lt;property id=&quot;20307&quot; value=&quot;282&quot;/&gt;&lt;/object&gt;&lt;object type=&quot;3&quot; unique_id=&quot;10032&quot;&gt;&lt;property id=&quot;20148&quot; value=&quot;5&quot;/&gt;&lt;property id=&quot;20300&quot; value=&quot;Slide 28 - &amp;quot;Glossary (5 of 5)&amp;quot;&quot;/&gt;&lt;property id=&quot;20307&quot; value=&quot;28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1124</TotalTime>
  <Words>3363</Words>
  <Application>Microsoft Office PowerPoint</Application>
  <PresentationFormat>On-screen Show (4:3)</PresentationFormat>
  <Paragraphs>418</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Integrated Accessibility Standards Regulation </vt:lpstr>
      <vt:lpstr>Disclaimer</vt:lpstr>
      <vt:lpstr>The Transportation Standard</vt:lpstr>
      <vt:lpstr>About this module</vt:lpstr>
      <vt:lpstr>Who must comply with the standard</vt:lpstr>
      <vt:lpstr>Who must comply with the standard (con’t)</vt:lpstr>
      <vt:lpstr>Who may be exempt</vt:lpstr>
      <vt:lpstr>Requirements for transportation service providers</vt:lpstr>
      <vt:lpstr>Requirements for conventional transportation service providers</vt:lpstr>
      <vt:lpstr>Compliance dates for conventional transportation service providers</vt:lpstr>
      <vt:lpstr>Requirements for specialized transportation service providers</vt:lpstr>
      <vt:lpstr>Compliance dates for specialized transportation service providers</vt:lpstr>
      <vt:lpstr>Other transportation service providers</vt:lpstr>
      <vt:lpstr>Requirements for other providers: Public school boards</vt:lpstr>
      <vt:lpstr>Requirements for other providers: Hospitals, colleges, and universities</vt:lpstr>
      <vt:lpstr>Requirements for other providers: Ferries</vt:lpstr>
      <vt:lpstr>Compliance dates for other transportation service providers</vt:lpstr>
      <vt:lpstr>Duties of municipalities: Taxicabs</vt:lpstr>
      <vt:lpstr>DUTIES OF MUNICIPALITIES: BUS STOPS AND SHELTERS</vt:lpstr>
      <vt:lpstr>Compliance dates for municipalities</vt:lpstr>
      <vt:lpstr>KNOWLEDGE CHECK</vt:lpstr>
      <vt:lpstr>KNOWLEDGE CHECK: ANSWER</vt:lpstr>
      <vt:lpstr>Summary</vt:lpstr>
      <vt:lpstr>Glossary (1 of 5)</vt:lpstr>
      <vt:lpstr>Glossary (2 of 5)</vt:lpstr>
      <vt:lpstr>Glossary (3 of 5)</vt:lpstr>
      <vt:lpstr>Glossary (4 of 5)</vt:lpstr>
      <vt:lpstr>Glossary (5 of 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Accessibility Standards Regulation Training Module 4</dc:title>
  <dc:creator>Deanna Toews</dc:creator>
  <cp:lastModifiedBy>Gabriel Dionne</cp:lastModifiedBy>
  <cp:revision>170</cp:revision>
  <dcterms:created xsi:type="dcterms:W3CDTF">2012-10-03T22:42:36Z</dcterms:created>
  <dcterms:modified xsi:type="dcterms:W3CDTF">2017-05-03T18:12:53Z</dcterms:modified>
</cp:coreProperties>
</file>